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4"/>
    <p:sldMasterId id="2147483707" r:id="rId5"/>
    <p:sldMasterId id="21474837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Hanken Grotesk"/>
      <p:regular r:id="rId26"/>
      <p:bold r:id="rId27"/>
      <p:italic r:id="rId28"/>
      <p:boldItalic r:id="rId29"/>
    </p:embeddedFont>
    <p:embeddedFont>
      <p:font typeface="Hanken Grotesk SemiBold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  <p:embeddedFont>
      <p:font typeface="Cabin"/>
      <p:regular r:id="rId38"/>
      <p:bold r:id="rId39"/>
      <p:italic r:id="rId40"/>
      <p:boldItalic r:id="rId41"/>
    </p:embeddedFont>
    <p:embeddedFont>
      <p:font typeface="Libre Franklin Medium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  <p:embeddedFont>
      <p:font typeface="Inter Medium"/>
      <p:regular r:id="rId50"/>
      <p:bold r:id="rId51"/>
      <p:italic r:id="rId52"/>
      <p:boldItalic r:id="rId53"/>
    </p:embeddedFont>
    <p:embeddedFont>
      <p:font typeface="Inter Black"/>
      <p:bold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italic.fntdata"/><Relationship Id="rId42" Type="http://schemas.openxmlformats.org/officeDocument/2006/relationships/font" Target="fonts/LibreFranklinMedium-regular.fntdata"/><Relationship Id="rId41" Type="http://schemas.openxmlformats.org/officeDocument/2006/relationships/font" Target="fonts/Cabin-boldItalic.fntdata"/><Relationship Id="rId44" Type="http://schemas.openxmlformats.org/officeDocument/2006/relationships/font" Target="fonts/LibreFranklinMedium-italic.fntdata"/><Relationship Id="rId43" Type="http://schemas.openxmlformats.org/officeDocument/2006/relationships/font" Target="fonts/LibreFranklinMedium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LibreFranklin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ankenGroteskSemiBold-bold.fntdata"/><Relationship Id="rId30" Type="http://schemas.openxmlformats.org/officeDocument/2006/relationships/font" Target="fonts/HankenGroteskSemiBold-regular.fntdata"/><Relationship Id="rId33" Type="http://schemas.openxmlformats.org/officeDocument/2006/relationships/font" Target="fonts/HankenGroteskSemiBold-boldItalic.fntdata"/><Relationship Id="rId32" Type="http://schemas.openxmlformats.org/officeDocument/2006/relationships/font" Target="fonts/HankenGroteskSemiBold-italic.fntdata"/><Relationship Id="rId35" Type="http://schemas.openxmlformats.org/officeDocument/2006/relationships/font" Target="fonts/Inter-bold.fntdata"/><Relationship Id="rId34" Type="http://schemas.openxmlformats.org/officeDocument/2006/relationships/font" Target="fonts/Inter-regular.fntdata"/><Relationship Id="rId37" Type="http://schemas.openxmlformats.org/officeDocument/2006/relationships/font" Target="fonts/Inter-boldItalic.fntdata"/><Relationship Id="rId36" Type="http://schemas.openxmlformats.org/officeDocument/2006/relationships/font" Target="fonts/Inter-italic.fntdata"/><Relationship Id="rId39" Type="http://schemas.openxmlformats.org/officeDocument/2006/relationships/font" Target="fonts/Cabin-bold.fntdata"/><Relationship Id="rId38" Type="http://schemas.openxmlformats.org/officeDocument/2006/relationships/font" Target="fonts/Cabin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font" Target="fonts/HankenGrotesk-regular.fntdata"/><Relationship Id="rId25" Type="http://schemas.openxmlformats.org/officeDocument/2006/relationships/slide" Target="slides/slide18.xml"/><Relationship Id="rId28" Type="http://schemas.openxmlformats.org/officeDocument/2006/relationships/font" Target="fonts/HankenGrotesk-italic.fntdata"/><Relationship Id="rId27" Type="http://schemas.openxmlformats.org/officeDocument/2006/relationships/font" Target="fonts/HankenGrotesk-bold.fntdata"/><Relationship Id="rId29" Type="http://schemas.openxmlformats.org/officeDocument/2006/relationships/font" Target="fonts/HankenGrotesk-boldItalic.fntdata"/><Relationship Id="rId51" Type="http://schemas.openxmlformats.org/officeDocument/2006/relationships/font" Target="fonts/InterMedium-bold.fntdata"/><Relationship Id="rId50" Type="http://schemas.openxmlformats.org/officeDocument/2006/relationships/font" Target="fonts/InterMedium-regular.fntdata"/><Relationship Id="rId53" Type="http://schemas.openxmlformats.org/officeDocument/2006/relationships/font" Target="fonts/InterMedium-boldItalic.fntdata"/><Relationship Id="rId52" Type="http://schemas.openxmlformats.org/officeDocument/2006/relationships/font" Target="fonts/InterMedium-italic.fntdata"/><Relationship Id="rId11" Type="http://schemas.openxmlformats.org/officeDocument/2006/relationships/slide" Target="slides/slide4.xml"/><Relationship Id="rId55" Type="http://schemas.openxmlformats.org/officeDocument/2006/relationships/font" Target="fonts/InterBlack-boldItalic.fntdata"/><Relationship Id="rId10" Type="http://schemas.openxmlformats.org/officeDocument/2006/relationships/slide" Target="slides/slide3.xml"/><Relationship Id="rId54" Type="http://schemas.openxmlformats.org/officeDocument/2006/relationships/font" Target="fonts/InterBlack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SLIDES_API186413280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SLIDES_API186413280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SLIDES_API1864132805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SLIDES_API1864132805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SLIDES_API1864132805_1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SLIDES_API1864132805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SLIDES_API1864132805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SLIDES_API1864132805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SLIDES_API1864132805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SLIDES_API1864132805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SLIDES_API1864132805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SLIDES_API1864132805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SLIDES_API1864132805_2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SLIDES_API1864132805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SLIDES_API1864132805_2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SLIDES_API1864132805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SLIDES_API1864132805_2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SLIDES_API1864132805_2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SLIDES_API1864132805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SLIDES_API1864132805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SLIDES_API1864132805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SLIDES_API1864132805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SLIDES_API1864132805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SLIDES_API1864132805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SLIDES_API1864132805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SLIDES_API1864132805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SLIDES_API1864132805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SLIDES_API1864132805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SLIDES_API1864132805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SLIDES_API1864132805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SLIDES_API1864132805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SLIDES_API1864132805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SLIDES_API1864132805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SLIDES_API1864132805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SLIDES_API1864132805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SLIDES_API1864132805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86" name="Google Shape;86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22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22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22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1" name="Google Shape;121;p26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2" name="Google Shape;122;p26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" name="Google Shape;123;p26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4" name="Google Shape;124;p26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30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30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30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2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33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34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ans" type="title">
  <p:cSld name="TITLE"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1" type="subTitle"/>
          </p:nvPr>
        </p:nvSpPr>
        <p:spPr>
          <a:xfrm>
            <a:off x="914400" y="4120125"/>
            <a:ext cx="1459800" cy="451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nken Grotesk"/>
              <a:buNone/>
              <a:defRPr sz="9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7"/>
          <p:cNvSpPr txBox="1"/>
          <p:nvPr>
            <p:ph idx="2" type="subTitle"/>
          </p:nvPr>
        </p:nvSpPr>
        <p:spPr>
          <a:xfrm>
            <a:off x="914400" y="3278275"/>
            <a:ext cx="4680900" cy="451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indent="-368300" lvl="1" marL="914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indent="-368300" lvl="2" marL="1371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indent="-368300" lvl="3" marL="18288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indent="-368300" lvl="4" marL="22860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indent="-368300" lvl="5" marL="27432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indent="-368300" lvl="6" marL="3200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indent="-368300" lvl="7" marL="3657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indent="-368300" lvl="8" marL="41148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0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2" name="Google Shape;20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457200" y="356200"/>
            <a:ext cx="52590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5" name="Google Shape;205;p41"/>
          <p:cNvSpPr txBox="1"/>
          <p:nvPr>
            <p:ph idx="1" type="body"/>
          </p:nvPr>
        </p:nvSpPr>
        <p:spPr>
          <a:xfrm>
            <a:off x="457200" y="928900"/>
            <a:ext cx="5259000" cy="365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41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2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idx="1" type="body"/>
          </p:nvPr>
        </p:nvSpPr>
        <p:spPr>
          <a:xfrm>
            <a:off x="457200" y="1293450"/>
            <a:ext cx="5259000" cy="3288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42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42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>
            <p:ph idx="1" type="body"/>
          </p:nvPr>
        </p:nvSpPr>
        <p:spPr>
          <a:xfrm>
            <a:off x="457200" y="1827475"/>
            <a:ext cx="2280600" cy="275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15" name="Google Shape;21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43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43"/>
          <p:cNvSpPr txBox="1"/>
          <p:nvPr>
            <p:ph idx="2" type="body"/>
          </p:nvPr>
        </p:nvSpPr>
        <p:spPr>
          <a:xfrm>
            <a:off x="3195100" y="1827475"/>
            <a:ext cx="2280600" cy="275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18" name="Google Shape;218;p43"/>
          <p:cNvSpPr txBox="1"/>
          <p:nvPr>
            <p:ph idx="3" type="body"/>
          </p:nvPr>
        </p:nvSpPr>
        <p:spPr>
          <a:xfrm>
            <a:off x="5933000" y="1827475"/>
            <a:ext cx="2280600" cy="275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19" name="Google Shape;219;p43"/>
          <p:cNvSpPr txBox="1"/>
          <p:nvPr>
            <p:ph idx="4" type="subTitle"/>
          </p:nvPr>
        </p:nvSpPr>
        <p:spPr>
          <a:xfrm>
            <a:off x="458525" y="1375575"/>
            <a:ext cx="2280600" cy="42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0" name="Google Shape;220;p43"/>
          <p:cNvSpPr txBox="1"/>
          <p:nvPr>
            <p:ph idx="5" type="subTitle"/>
          </p:nvPr>
        </p:nvSpPr>
        <p:spPr>
          <a:xfrm>
            <a:off x="3195100" y="1375575"/>
            <a:ext cx="2280600" cy="42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1" name="Google Shape;221;p43"/>
          <p:cNvSpPr txBox="1"/>
          <p:nvPr>
            <p:ph idx="6" type="subTitle"/>
          </p:nvPr>
        </p:nvSpPr>
        <p:spPr>
          <a:xfrm>
            <a:off x="5931675" y="1375575"/>
            <a:ext cx="2280600" cy="42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bg>
      <p:bgPr>
        <a:solidFill>
          <a:schemeClr val="l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44"/>
          <p:cNvSpPr txBox="1"/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7" name="Google Shape;227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28" name="Google Shape;228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2" name="Google Shape;23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47"/>
          <p:cNvSpPr txBox="1"/>
          <p:nvPr>
            <p:ph idx="1" type="body"/>
          </p:nvPr>
        </p:nvSpPr>
        <p:spPr>
          <a:xfrm>
            <a:off x="457200" y="1389600"/>
            <a:ext cx="5603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6" name="Google Shape;23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>
            <p:ph type="title"/>
          </p:nvPr>
        </p:nvSpPr>
        <p:spPr>
          <a:xfrm>
            <a:off x="457200" y="219390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9"/>
          <p:cNvSpPr txBox="1"/>
          <p:nvPr>
            <p:ph type="title"/>
          </p:nvPr>
        </p:nvSpPr>
        <p:spPr>
          <a:xfrm>
            <a:off x="917050" y="450150"/>
            <a:ext cx="5249700" cy="409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2" name="Google Shape;24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49"/>
          <p:cNvSpPr txBox="1"/>
          <p:nvPr>
            <p:ph idx="1" type="subTitle"/>
          </p:nvPr>
        </p:nvSpPr>
        <p:spPr>
          <a:xfrm>
            <a:off x="917050" y="3196425"/>
            <a:ext cx="4714200" cy="451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7" name="Google Shape;247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52" name="Google Shape;25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ctr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4"/>
          <p:cNvSpPr txBox="1"/>
          <p:nvPr>
            <p:ph idx="1" type="body"/>
          </p:nvPr>
        </p:nvSpPr>
        <p:spPr>
          <a:xfrm>
            <a:off x="457200" y="1293450"/>
            <a:ext cx="8229600" cy="32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54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5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55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55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55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55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5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69" name="Google Shape;269;p55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6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5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56"/>
          <p:cNvSpPr txBox="1"/>
          <p:nvPr>
            <p:ph idx="2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indent="-368300" lvl="1" marL="914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indent="-368300" lvl="2" marL="1371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indent="-368300" lvl="3" marL="18288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indent="-368300" lvl="4" marL="22860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indent="-368300" lvl="5" marL="27432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indent="-368300" lvl="6" marL="3200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indent="-368300" lvl="7" marL="3657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indent="-368300" lvl="8" marL="41148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/>
        </p:txBody>
      </p:sp>
      <p:sp>
        <p:nvSpPr>
          <p:cNvPr id="274" name="Google Shape;27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77" name="Google Shape;277;p57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0" name="Google Shape;280;p58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58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58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83" name="Google Shape;283;p58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/>
          <p:nvPr>
            <p:ph idx="1" type="body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59"/>
          <p:cNvSpPr txBox="1"/>
          <p:nvPr>
            <p:ph idx="2" type="subTitle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88" name="Google Shape;288;p59"/>
          <p:cNvSpPr txBox="1"/>
          <p:nvPr>
            <p:ph idx="3" type="body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59"/>
          <p:cNvSpPr txBox="1"/>
          <p:nvPr>
            <p:ph idx="4" type="subTitle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9"/>
          <p:cNvSpPr txBox="1"/>
          <p:nvPr>
            <p:ph idx="5" type="body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59"/>
          <p:cNvSpPr txBox="1"/>
          <p:nvPr>
            <p:ph idx="6" type="subTitle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59"/>
          <p:cNvSpPr txBox="1"/>
          <p:nvPr>
            <p:ph idx="7" type="body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59"/>
          <p:cNvSpPr txBox="1"/>
          <p:nvPr>
            <p:ph idx="8" type="subTitle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 1">
  <p:cSld name="CUSTOM_3_2_1_1_1_1_1_2_1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0"/>
          <p:cNvSpPr txBox="1"/>
          <p:nvPr>
            <p:ph idx="1" type="body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60"/>
          <p:cNvSpPr txBox="1"/>
          <p:nvPr>
            <p:ph idx="2" type="subTitle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6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8" name="Google Shape;298;p60"/>
          <p:cNvSpPr txBox="1"/>
          <p:nvPr>
            <p:ph idx="3" type="body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60"/>
          <p:cNvSpPr txBox="1"/>
          <p:nvPr>
            <p:ph idx="4" type="subTitle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60"/>
          <p:cNvSpPr txBox="1"/>
          <p:nvPr>
            <p:ph idx="5" type="body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60"/>
          <p:cNvSpPr txBox="1"/>
          <p:nvPr>
            <p:ph idx="6" type="subTitle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60"/>
          <p:cNvSpPr txBox="1"/>
          <p:nvPr>
            <p:ph idx="7" type="body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60"/>
          <p:cNvSpPr txBox="1"/>
          <p:nvPr>
            <p:ph idx="8" type="subTitle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1"/>
          <p:cNvSpPr txBox="1"/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06" name="Google Shape;306;p61"/>
          <p:cNvSpPr txBox="1"/>
          <p:nvPr>
            <p:ph idx="1" type="body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61"/>
          <p:cNvSpPr txBox="1"/>
          <p:nvPr>
            <p:ph idx="2" type="body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61"/>
          <p:cNvSpPr txBox="1"/>
          <p:nvPr>
            <p:ph idx="10" type="dt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61"/>
          <p:cNvSpPr txBox="1"/>
          <p:nvPr>
            <p:ph idx="11" type="ftr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61"/>
          <p:cNvSpPr txBox="1"/>
          <p:nvPr>
            <p:ph idx="12" type="sldNum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61"/>
          <p:cNvSpPr txBox="1"/>
          <p:nvPr>
            <p:ph idx="3" type="body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2" name="Google Shape;312;p61"/>
          <p:cNvSpPr txBox="1"/>
          <p:nvPr>
            <p:ph idx="4" type="body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3" name="Google Shape;313;p61"/>
          <p:cNvSpPr txBox="1"/>
          <p:nvPr>
            <p:ph idx="5" type="body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4" name="Google Shape;314;p61"/>
          <p:cNvSpPr txBox="1"/>
          <p:nvPr>
            <p:ph idx="6" type="body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5" name="Google Shape;315;p61"/>
          <p:cNvSpPr txBox="1"/>
          <p:nvPr>
            <p:ph idx="7" type="body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16" name="Google Shape;316;p61"/>
          <p:cNvSpPr txBox="1"/>
          <p:nvPr>
            <p:ph idx="8" type="body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●"/>
              <a:defRPr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○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■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●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○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■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●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○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■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b="1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b="1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b="1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b="1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b="1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b="1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b="1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b="1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b="1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Cabin"/>
              <a:buChar char="•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46962"/>
          </p15:clr>
        </p15:guide>
        <p15:guide id="2" orient="horz" pos="57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hyperlink" Target="http://plusdocs.com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plusdocs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2"/>
          <p:cNvSpPr txBox="1"/>
          <p:nvPr>
            <p:ph type="title"/>
          </p:nvPr>
        </p:nvSpPr>
        <p:spPr>
          <a:xfrm>
            <a:off x="232250" y="275575"/>
            <a:ext cx="8170200" cy="226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00">
                <a:solidFill>
                  <a:srgbClr val="7E7CF0"/>
                </a:solidFill>
              </a:rPr>
              <a:t>README</a:t>
            </a:r>
            <a:endParaRPr sz="900">
              <a:solidFill>
                <a:srgbClr val="7E7CF0"/>
              </a:solidFill>
            </a:endParaRPr>
          </a:p>
        </p:txBody>
      </p:sp>
      <p:sp>
        <p:nvSpPr>
          <p:cNvPr id="322" name="Google Shape;322;p62"/>
          <p:cNvSpPr txBox="1"/>
          <p:nvPr>
            <p:ph idx="1" type="body"/>
          </p:nvPr>
        </p:nvSpPr>
        <p:spPr>
          <a:xfrm>
            <a:off x="232250" y="1469350"/>
            <a:ext cx="2560200" cy="980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anken Grotesk"/>
                <a:ea typeface="Hanken Grotesk"/>
                <a:cs typeface="Hanken Grotesk"/>
                <a:sym typeface="Hanken Grotesk"/>
              </a:rPr>
              <a:t>Make a copy of this presentation!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File &gt; Make a copy &gt; Entire presentation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⚠️</a:t>
            </a:r>
            <a:r>
              <a:rPr lang="en" sz="1000" u="sng">
                <a:latin typeface="Hanken Grotesk"/>
                <a:ea typeface="Hanken Grotesk"/>
                <a:cs typeface="Hanken Grotesk"/>
                <a:sym typeface="Hanken Grotesk"/>
              </a:rPr>
              <a:t>This document will be deleted in 30 days.</a:t>
            </a:r>
            <a:endParaRPr sz="1000" u="sng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23" name="Google Shape;323;p62"/>
          <p:cNvSpPr txBox="1"/>
          <p:nvPr>
            <p:ph type="title"/>
          </p:nvPr>
        </p:nvSpPr>
        <p:spPr>
          <a:xfrm>
            <a:off x="232250" y="462325"/>
            <a:ext cx="8468400" cy="290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"/>
              <a:t>How to use this presentation</a:t>
            </a:r>
            <a:endParaRPr sz="1400"/>
          </a:p>
        </p:txBody>
      </p:sp>
      <p:sp>
        <p:nvSpPr>
          <p:cNvPr id="324" name="Google Shape;324;p62"/>
          <p:cNvSpPr txBox="1"/>
          <p:nvPr>
            <p:ph idx="1" type="body"/>
          </p:nvPr>
        </p:nvSpPr>
        <p:spPr>
          <a:xfrm>
            <a:off x="3193175" y="1469350"/>
            <a:ext cx="2560200" cy="197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anken Grotesk"/>
                <a:ea typeface="Hanken Grotesk"/>
                <a:cs typeface="Hanken Grotesk"/>
                <a:sym typeface="Hanken Grotesk"/>
              </a:rPr>
              <a:t>Customize and use it however you’d like</a:t>
            </a:r>
            <a:endParaRPr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u="sng">
                <a:latin typeface="Hanken Grotesk"/>
                <a:ea typeface="Hanken Grotesk"/>
                <a:cs typeface="Hanken Grotesk"/>
                <a:sym typeface="Hanken Grotesk"/>
              </a:rPr>
              <a:t>Once you make a copy,</a:t>
            </a: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 you can edit this just like any other Google Slides presentation.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You can also download the presentation as a PowerPoint and PDF, and more.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25" name="Google Shape;325;p62"/>
          <p:cNvPicPr preferRelativeResize="0"/>
          <p:nvPr/>
        </p:nvPicPr>
        <p:blipFill rotWithShape="1">
          <a:blip r:embed="rId3">
            <a:alphaModFix/>
          </a:blip>
          <a:srcRect b="57423" l="0" r="45734" t="0"/>
          <a:stretch/>
        </p:blipFill>
        <p:spPr>
          <a:xfrm>
            <a:off x="198500" y="2967925"/>
            <a:ext cx="2560200" cy="138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/>
          <p:nvPr/>
        </p:nvSpPr>
        <p:spPr>
          <a:xfrm>
            <a:off x="232250" y="1088788"/>
            <a:ext cx="325500" cy="325500"/>
          </a:xfrm>
          <a:prstGeom prst="ellipse">
            <a:avLst/>
          </a:prstGeom>
          <a:solidFill>
            <a:srgbClr val="FFD90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27" name="Google Shape;327;p62"/>
          <p:cNvSpPr/>
          <p:nvPr/>
        </p:nvSpPr>
        <p:spPr>
          <a:xfrm>
            <a:off x="3193163" y="1088788"/>
            <a:ext cx="325500" cy="325500"/>
          </a:xfrm>
          <a:prstGeom prst="ellipse">
            <a:avLst/>
          </a:prstGeom>
          <a:solidFill>
            <a:srgbClr val="FFD90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28" name="Google Shape;328;p62"/>
          <p:cNvSpPr/>
          <p:nvPr/>
        </p:nvSpPr>
        <p:spPr>
          <a:xfrm>
            <a:off x="6154100" y="1088788"/>
            <a:ext cx="325500" cy="325500"/>
          </a:xfrm>
          <a:prstGeom prst="ellipse">
            <a:avLst/>
          </a:prstGeom>
          <a:solidFill>
            <a:srgbClr val="FFD90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29" name="Google Shape;329;p62"/>
          <p:cNvSpPr txBox="1"/>
          <p:nvPr>
            <p:ph idx="1" type="body"/>
          </p:nvPr>
        </p:nvSpPr>
        <p:spPr>
          <a:xfrm>
            <a:off x="6154100" y="1469350"/>
            <a:ext cx="2560200" cy="197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anken Grotesk"/>
                <a:ea typeface="Hanken Grotesk"/>
                <a:cs typeface="Hanken Grotesk"/>
                <a:sym typeface="Hanken Grotesk"/>
              </a:rPr>
              <a:t>Try Plus AI for free</a:t>
            </a:r>
            <a:endParaRPr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Get the Plus AI extensions to generate and edit presentations directly in Google Slides and PowerPoint.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Learn more and start your free trial at</a:t>
            </a:r>
            <a:b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</a:br>
            <a:r>
              <a:rPr lang="en" sz="1000" u="sng">
                <a:solidFill>
                  <a:srgbClr val="0400E5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plusdocs.com</a:t>
            </a:r>
            <a:endParaRPr sz="1000">
              <a:solidFill>
                <a:srgbClr val="0400E5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30" name="Google Shape;33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57750"/>
            <a:ext cx="91440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2"/>
          <p:cNvSpPr/>
          <p:nvPr/>
        </p:nvSpPr>
        <p:spPr>
          <a:xfrm>
            <a:off x="4985925" y="4599000"/>
            <a:ext cx="214126" cy="175586"/>
          </a:xfrm>
          <a:custGeom>
            <a:rect b="b" l="l" r="r" t="t"/>
            <a:pathLst>
              <a:path extrusionOk="0" h="12696" w="11886">
                <a:moveTo>
                  <a:pt x="11886" y="0"/>
                </a:moveTo>
                <a:cubicBezTo>
                  <a:pt x="6558" y="2285"/>
                  <a:pt x="2153" y="7313"/>
                  <a:pt x="0" y="12696"/>
                </a:cubicBezTo>
              </a:path>
            </a:pathLst>
          </a:custGeom>
          <a:noFill/>
          <a:ln cap="flat" cmpd="sng" w="9525">
            <a:solidFill>
              <a:srgbClr val="7E7CF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32" name="Google Shape;332;p62"/>
          <p:cNvSpPr txBox="1"/>
          <p:nvPr/>
        </p:nvSpPr>
        <p:spPr>
          <a:xfrm>
            <a:off x="5287825" y="4376175"/>
            <a:ext cx="20937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800" u="sng">
                <a:solidFill>
                  <a:srgbClr val="7E7CF0"/>
                </a:solidFill>
                <a:latin typeface="Hanken Grotesk"/>
                <a:ea typeface="Hanken Grotesk"/>
                <a:cs typeface="Hanken Grotesk"/>
                <a:sym typeface="Hanken Grotesk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Sign up for Plus AI</a:t>
            </a:r>
            <a:r>
              <a:rPr lang="en" sz="800">
                <a:solidFill>
                  <a:srgbClr val="7E7CF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to generate slides without the watermark.</a:t>
            </a:r>
            <a:endParaRPr sz="800">
              <a:solidFill>
                <a:srgbClr val="7E7CF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462" name="Google Shape;462;p71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Implicits and Type Parameters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chapter" id="463" name="Google Shape;463;p71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Generics &amp; Implicits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64" name="Google Shape;464;p71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detail_0" id="465" name="Google Shape;465;p71"/>
          <p:cNvSpPr txBox="1"/>
          <p:nvPr>
            <p:ph idx="2" type="body"/>
          </p:nvPr>
        </p:nvSpPr>
        <p:spPr>
          <a:xfrm>
            <a:off x="345000" y="195152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Implicits allow automatic passing of values or conversions without explicit mention, simplifying code especially for configuration injection in ETL pipelines.</a:t>
            </a:r>
            <a:endParaRPr sz="1200"/>
          </a:p>
        </p:txBody>
      </p:sp>
      <p:sp>
        <p:nvSpPr>
          <p:cNvPr descr="header_0" id="466" name="Google Shape;466;p71"/>
          <p:cNvSpPr txBox="1"/>
          <p:nvPr>
            <p:ph idx="1" type="subTitle"/>
          </p:nvPr>
        </p:nvSpPr>
        <p:spPr>
          <a:xfrm>
            <a:off x="345000" y="1613175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Implicits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1" id="467" name="Google Shape;467;p71"/>
          <p:cNvSpPr txBox="1"/>
          <p:nvPr>
            <p:ph idx="2" type="body"/>
          </p:nvPr>
        </p:nvSpPr>
        <p:spPr>
          <a:xfrm>
            <a:off x="4572000" y="195152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Generics enable defining classes or methods that work with any data type, enhancing reusability and type safety in ETL data processors.</a:t>
            </a:r>
            <a:endParaRPr sz="1200"/>
          </a:p>
        </p:txBody>
      </p:sp>
      <p:sp>
        <p:nvSpPr>
          <p:cNvPr descr="header_1" id="468" name="Google Shape;468;p71"/>
          <p:cNvSpPr txBox="1"/>
          <p:nvPr>
            <p:ph idx="1" type="subTitle"/>
          </p:nvPr>
        </p:nvSpPr>
        <p:spPr>
          <a:xfrm>
            <a:off x="4572000" y="1613175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Type Parameters (Generics)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2" id="469" name="Google Shape;469;p71"/>
          <p:cNvSpPr txBox="1"/>
          <p:nvPr>
            <p:ph idx="2" type="body"/>
          </p:nvPr>
        </p:nvSpPr>
        <p:spPr>
          <a:xfrm>
            <a:off x="345000" y="357957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An implicit tax rate is used in a function to calculate totals without explicitly passing the tax each time, streamlining financial calculations.</a:t>
            </a:r>
            <a:endParaRPr sz="1200"/>
          </a:p>
        </p:txBody>
      </p:sp>
      <p:sp>
        <p:nvSpPr>
          <p:cNvPr descr="header_2" id="470" name="Google Shape;470;p71"/>
          <p:cNvSpPr txBox="1"/>
          <p:nvPr>
            <p:ph idx="1" type="subTitle"/>
          </p:nvPr>
        </p:nvSpPr>
        <p:spPr>
          <a:xfrm>
            <a:off x="345000" y="3266876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Example: Implicit Parameter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3" id="471" name="Google Shape;471;p71"/>
          <p:cNvSpPr txBox="1"/>
          <p:nvPr>
            <p:ph idx="2" type="body"/>
          </p:nvPr>
        </p:nvSpPr>
        <p:spPr>
          <a:xfrm>
            <a:off x="4572000" y="357957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A generic printList method prints elements of any list type, demonstrating how generics make ETL components adaptable to various data types.</a:t>
            </a:r>
            <a:endParaRPr sz="1200"/>
          </a:p>
        </p:txBody>
      </p:sp>
      <p:sp>
        <p:nvSpPr>
          <p:cNvPr descr="header_3" id="472" name="Google Shape;472;p71"/>
          <p:cNvSpPr txBox="1"/>
          <p:nvPr>
            <p:ph idx="1" type="subTitle"/>
          </p:nvPr>
        </p:nvSpPr>
        <p:spPr>
          <a:xfrm>
            <a:off x="4572000" y="3266876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Example: Generic Method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473" name="Google Shape;4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0" y="13845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00" y="13845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50" y="30382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800" y="30382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963" y="148602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725" y="148602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title" id="484" name="Google Shape;484;p72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Object-Oriented Scala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header_0" id="485" name="Google Shape;485;p72"/>
          <p:cNvSpPr txBox="1"/>
          <p:nvPr>
            <p:ph idx="1" type="subTitle"/>
          </p:nvPr>
        </p:nvSpPr>
        <p:spPr>
          <a:xfrm>
            <a:off x="335400" y="1770475"/>
            <a:ext cx="25110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Classes and Traits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header_1" id="486" name="Google Shape;486;p72"/>
          <p:cNvSpPr txBox="1"/>
          <p:nvPr>
            <p:ph idx="4294967295" type="subTitle"/>
          </p:nvPr>
        </p:nvSpPr>
        <p:spPr>
          <a:xfrm>
            <a:off x="3230792" y="1770475"/>
            <a:ext cx="25110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Inheritance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header_2" id="487" name="Google Shape;487;p72"/>
          <p:cNvSpPr txBox="1"/>
          <p:nvPr>
            <p:ph idx="4294967295" type="subTitle"/>
          </p:nvPr>
        </p:nvSpPr>
        <p:spPr>
          <a:xfrm>
            <a:off x="6145352" y="1770475"/>
            <a:ext cx="25110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ETL Context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0" id="488" name="Google Shape;488;p72"/>
          <p:cNvSpPr txBox="1"/>
          <p:nvPr/>
        </p:nvSpPr>
        <p:spPr>
          <a:xfrm>
            <a:off x="345000" y="2340275"/>
            <a:ext cx="25110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Classes define blueprints for ETL jobs; traits provide reusable behavior like logging or configuration that can be mixed in.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detail_1" id="489" name="Google Shape;489;p72"/>
          <p:cNvSpPr txBox="1"/>
          <p:nvPr/>
        </p:nvSpPr>
        <p:spPr>
          <a:xfrm>
            <a:off x="3240383" y="2340275"/>
            <a:ext cx="25110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Inheritance allows ETL job classes to extend traits or other classes, enabling code reuse and easy extension of functionality.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detail_2" id="490" name="Google Shape;490;p72"/>
          <p:cNvSpPr txBox="1"/>
          <p:nvPr/>
        </p:nvSpPr>
        <p:spPr>
          <a:xfrm>
            <a:off x="6154950" y="2340275"/>
            <a:ext cx="25110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Use classes and traits to modularize ETL steps, such as defining job types with shared logging or configuration logic for maintainability.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chapter" id="491" name="Google Shape;491;p72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OOP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92" name="Google Shape;492;p72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3" name="Google Shape;49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00" y="148602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hapter" id="499" name="Google Shape;499;p73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Companion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title" id="500" name="Google Shape;500;p73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Companion Objects and Apply Methods</a:t>
            </a:r>
            <a:endParaRPr sz="1800"/>
          </a:p>
        </p:txBody>
      </p:sp>
      <p:sp>
        <p:nvSpPr>
          <p:cNvPr descr="detail" id="501" name="Google Shape;501;p73"/>
          <p:cNvSpPr txBox="1"/>
          <p:nvPr>
            <p:ph idx="2" type="body"/>
          </p:nvPr>
        </p:nvSpPr>
        <p:spPr>
          <a:xfrm>
            <a:off x="345000" y="1146300"/>
            <a:ext cx="4008000" cy="3423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 companion object in Scala shares the same name as a class and can access its private members. It acts as a factory for creating instances.</a:t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800"/>
              <a:t>The apply method inside the companion object lets you create objects without using the 'new' keyword explicitly.</a:t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800"/>
              <a:t>Example:</a:t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800"/>
              <a:t>class Config private(val url: String, val port: Int)</a:t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800"/>
              <a:t>object Config {</a:t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800"/>
              <a:t>  def apply(url: String, port: Int): Config = new Config(url, port)</a:t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800"/>
              <a:t>}</a:t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800"/>
              <a:t>val conf = Config("localhost", 8080)  // calls apply method</a:t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3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800"/>
              <a:t>This pattern simplifies object creation and is useful for managing ETL configurations or resources.</a:t>
            </a:r>
            <a:endParaRPr sz="800"/>
          </a:p>
        </p:txBody>
      </p:sp>
      <p:cxnSp>
        <p:nvCxnSpPr>
          <p:cNvPr id="502" name="Google Shape;502;p73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3" name="Google Shape;5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508" name="Google Shape;508;p74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Best Practices: Functional Programming for ETL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chapter" id="509" name="Google Shape;509;p74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Best Practices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510" name="Google Shape;510;p74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detail_0" id="511" name="Google Shape;511;p74"/>
          <p:cNvSpPr txBox="1"/>
          <p:nvPr>
            <p:ph idx="2" type="body"/>
          </p:nvPr>
        </p:nvSpPr>
        <p:spPr>
          <a:xfrm>
            <a:off x="345042" y="1708098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Using immutable data structures prevents side effects and ensures thread-safety in parallel ETL jobs, reducing bugs.</a:t>
            </a:r>
            <a:endParaRPr sz="1100"/>
          </a:p>
        </p:txBody>
      </p:sp>
      <p:sp>
        <p:nvSpPr>
          <p:cNvPr descr="detail_1" id="512" name="Google Shape;512;p74"/>
          <p:cNvSpPr txBox="1"/>
          <p:nvPr>
            <p:ph idx="4294967295" type="body"/>
          </p:nvPr>
        </p:nvSpPr>
        <p:spPr>
          <a:xfrm>
            <a:off x="3233328" y="1708098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Functions should produce outputs solely based on inputs without side effects, making ETL transformations predictable.</a:t>
            </a:r>
            <a:endParaRPr sz="1100"/>
          </a:p>
        </p:txBody>
      </p:sp>
      <p:sp>
        <p:nvSpPr>
          <p:cNvPr descr="detail_3" id="513" name="Google Shape;513;p74"/>
          <p:cNvSpPr txBox="1"/>
          <p:nvPr>
            <p:ph idx="4294967295" type="body"/>
          </p:nvPr>
        </p:nvSpPr>
        <p:spPr>
          <a:xfrm>
            <a:off x="345000" y="3508375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Use declarative transformations instead of loops for cleaner, more maintainable ETL code.</a:t>
            </a:r>
            <a:endParaRPr sz="1100"/>
          </a:p>
        </p:txBody>
      </p:sp>
      <p:sp>
        <p:nvSpPr>
          <p:cNvPr descr="header_0" id="514" name="Google Shape;514;p74"/>
          <p:cNvSpPr txBox="1"/>
          <p:nvPr>
            <p:ph idx="1" type="subTitle"/>
          </p:nvPr>
        </p:nvSpPr>
        <p:spPr>
          <a:xfrm>
            <a:off x="657950" y="1342400"/>
            <a:ext cx="236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Avoid Mutable State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descr="header_1" id="515" name="Google Shape;515;p74"/>
          <p:cNvSpPr txBox="1"/>
          <p:nvPr>
            <p:ph idx="4294967295" type="subTitle"/>
          </p:nvPr>
        </p:nvSpPr>
        <p:spPr>
          <a:xfrm>
            <a:off x="3546237" y="1342400"/>
            <a:ext cx="236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Use Pure Functions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descr="header_3" id="516" name="Google Shape;516;p74"/>
          <p:cNvSpPr txBox="1"/>
          <p:nvPr>
            <p:ph idx="4294967295" type="subTitle"/>
          </p:nvPr>
        </p:nvSpPr>
        <p:spPr>
          <a:xfrm>
            <a:off x="657875" y="3142675"/>
            <a:ext cx="236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</a:rPr>
              <a:t>Prefer Map, Filter, Reduce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descr="detail_4" id="517" name="Google Shape;517;p74"/>
          <p:cNvSpPr txBox="1"/>
          <p:nvPr>
            <p:ph idx="4294967295" type="body"/>
          </p:nvPr>
        </p:nvSpPr>
        <p:spPr>
          <a:xfrm>
            <a:off x="3233285" y="3508375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Handle missing or erroneous data gracefully to avoid runtime failures in ETL pipelines.</a:t>
            </a:r>
            <a:endParaRPr sz="1100"/>
          </a:p>
        </p:txBody>
      </p:sp>
      <p:sp>
        <p:nvSpPr>
          <p:cNvPr descr="header_4" id="518" name="Google Shape;518;p74"/>
          <p:cNvSpPr txBox="1"/>
          <p:nvPr>
            <p:ph idx="4294967295" type="subTitle"/>
          </p:nvPr>
        </p:nvSpPr>
        <p:spPr>
          <a:xfrm>
            <a:off x="3546200" y="3142675"/>
            <a:ext cx="236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Use Option, Try, Either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descr="detail_2" id="519" name="Google Shape;519;p74"/>
          <p:cNvSpPr txBox="1"/>
          <p:nvPr>
            <p:ph idx="4294967295" type="body"/>
          </p:nvPr>
        </p:nvSpPr>
        <p:spPr>
          <a:xfrm>
            <a:off x="6121609" y="1708098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Immutable collections prevent unintended changes during ETL workflows, improving reliability in distributed processing.</a:t>
            </a:r>
            <a:endParaRPr sz="1100"/>
          </a:p>
        </p:txBody>
      </p:sp>
      <p:sp>
        <p:nvSpPr>
          <p:cNvPr descr="header_2" id="520" name="Google Shape;520;p74"/>
          <p:cNvSpPr txBox="1"/>
          <p:nvPr>
            <p:ph idx="4294967295" type="subTitle"/>
          </p:nvPr>
        </p:nvSpPr>
        <p:spPr>
          <a:xfrm>
            <a:off x="6434476" y="1342400"/>
            <a:ext cx="236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Leverage Immutability</a:t>
            </a:r>
            <a:endParaRPr sz="1200">
              <a:solidFill>
                <a:schemeClr val="accent1"/>
              </a:solidFill>
            </a:endParaRPr>
          </a:p>
        </p:txBody>
      </p:sp>
      <p:pic>
        <p:nvPicPr>
          <p:cNvPr id="521" name="Google Shape;5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0" y="1410950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2" name="Google Shape;52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50" y="3211225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3" name="Google Shape;52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625" y="1410950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4" name="Google Shape;52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7625" y="3211225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5" name="Google Shape;52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5900" y="1410950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detail_5" id="526" name="Google Shape;526;p74"/>
          <p:cNvSpPr txBox="1"/>
          <p:nvPr>
            <p:ph idx="4294967295" type="body"/>
          </p:nvPr>
        </p:nvSpPr>
        <p:spPr>
          <a:xfrm>
            <a:off x="6121560" y="3508375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Write ETL code that expresses what to do, not how, increasing readability and ease of maintenance.</a:t>
            </a:r>
            <a:endParaRPr sz="1100"/>
          </a:p>
        </p:txBody>
      </p:sp>
      <p:sp>
        <p:nvSpPr>
          <p:cNvPr descr="header_5" id="527" name="Google Shape;527;p74"/>
          <p:cNvSpPr txBox="1"/>
          <p:nvPr>
            <p:ph idx="4294967295" type="subTitle"/>
          </p:nvPr>
        </p:nvSpPr>
        <p:spPr>
          <a:xfrm>
            <a:off x="6434475" y="3142675"/>
            <a:ext cx="236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Favor Declarative Style</a:t>
            </a:r>
            <a:endParaRPr sz="1200">
              <a:solidFill>
                <a:schemeClr val="accent1"/>
              </a:solidFill>
            </a:endParaRPr>
          </a:p>
        </p:txBody>
      </p:sp>
      <p:pic>
        <p:nvPicPr>
          <p:cNvPr id="528" name="Google Shape;528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5900" y="3211225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9" name="Google Shape;529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534" name="Google Shape;534;p75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Working with Files (Scala I/O)</a:t>
            </a:r>
            <a:endParaRPr sz="1800"/>
          </a:p>
        </p:txBody>
      </p:sp>
      <p:sp>
        <p:nvSpPr>
          <p:cNvPr id="535" name="Google Shape;535;p75"/>
          <p:cNvSpPr/>
          <p:nvPr/>
        </p:nvSpPr>
        <p:spPr>
          <a:xfrm>
            <a:off x="3915075" y="1248175"/>
            <a:ext cx="4884000" cy="3536400"/>
          </a:xfrm>
          <a:prstGeom prst="roundRect">
            <a:avLst>
              <a:gd fmla="val 26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6" name="Google Shape;536;p75"/>
          <p:cNvSpPr/>
          <p:nvPr/>
        </p:nvSpPr>
        <p:spPr>
          <a:xfrm>
            <a:off x="345000" y="1248175"/>
            <a:ext cx="3417600" cy="3536400"/>
          </a:xfrm>
          <a:prstGeom prst="roundRect">
            <a:avLst>
              <a:gd fmla="val 26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chapter" id="537" name="Google Shape;537;p75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File I/O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detail" id="538" name="Google Shape;538;p75"/>
          <p:cNvSpPr txBox="1"/>
          <p:nvPr>
            <p:ph idx="2" type="body"/>
          </p:nvPr>
        </p:nvSpPr>
        <p:spPr>
          <a:xfrm>
            <a:off x="4080950" y="2136700"/>
            <a:ext cx="4595700" cy="2508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-241300" lvl="0" marL="37147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•"/>
            </a:pPr>
            <a:r>
              <a:rPr lang="en" sz="1100"/>
              <a:t>Use scala.io.Source to read files line-by-line efficiently, handling large files with minimal memory overhead.</a:t>
            </a:r>
            <a:endParaRPr sz="1100"/>
          </a:p>
          <a:p>
            <a:pPr indent="-241300" lvl="0" marL="37147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•"/>
            </a:pPr>
            <a:r>
              <a:rPr lang="en" sz="1100"/>
              <a:t>Use java.io.PrintWriter to write processed data to files, supporting transformations like converting text to uppercase.</a:t>
            </a:r>
            <a:endParaRPr sz="1100"/>
          </a:p>
          <a:p>
            <a:pPr indent="-241300" lvl="0" marL="37147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•"/>
            </a:pPr>
            <a:r>
              <a:rPr lang="en" sz="1100"/>
              <a:t>Always close file resources after operations to prevent resource leaks.</a:t>
            </a:r>
            <a:endParaRPr sz="1100"/>
          </a:p>
          <a:p>
            <a:pPr indent="-241300" lvl="0" marL="371475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Cabin"/>
              <a:buChar char="•"/>
            </a:pPr>
            <a:r>
              <a:rPr lang="en" sz="1100"/>
              <a:t>This approach is ideal for batch ETL processes involving raw file ingestion and output generation.</a:t>
            </a:r>
            <a:endParaRPr sz="1100"/>
          </a:p>
        </p:txBody>
      </p:sp>
      <p:cxnSp>
        <p:nvCxnSpPr>
          <p:cNvPr id="539" name="Google Shape;539;p75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header" id="540" name="Google Shape;540;p75"/>
          <p:cNvSpPr txBox="1"/>
          <p:nvPr>
            <p:ph idx="1" type="subTitle"/>
          </p:nvPr>
        </p:nvSpPr>
        <p:spPr>
          <a:xfrm>
            <a:off x="4080950" y="1397750"/>
            <a:ext cx="4595700" cy="705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Reading and Writing Large Files in Scala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descr="image" id="541" name="Google Shape;541;p75"/>
          <p:cNvPicPr preferRelativeResize="0"/>
          <p:nvPr/>
        </p:nvPicPr>
        <p:blipFill rotWithShape="1">
          <a:blip r:embed="rId3">
            <a:alphaModFix amt="78000"/>
          </a:blip>
          <a:srcRect b="0" l="27608" r="30956" t="0"/>
          <a:stretch/>
        </p:blipFill>
        <p:spPr>
          <a:xfrm>
            <a:off x="352175" y="1248175"/>
            <a:ext cx="3417600" cy="3535800"/>
          </a:xfrm>
          <a:prstGeom prst="roundRect">
            <a:avLst>
              <a:gd fmla="val 3648" name="adj"/>
            </a:avLst>
          </a:prstGeom>
          <a:noFill/>
          <a:ln>
            <a:noFill/>
          </a:ln>
        </p:spPr>
      </p:pic>
      <p:sp>
        <p:nvSpPr>
          <p:cNvPr id="542" name="Google Shape;542;p75"/>
          <p:cNvSpPr/>
          <p:nvPr/>
        </p:nvSpPr>
        <p:spPr>
          <a:xfrm>
            <a:off x="3520375" y="1359824"/>
            <a:ext cx="146400" cy="146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43" name="Google Shape;54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548" name="Google Shape;548;p76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Integration with JSON, CSV, and Config Files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descr="detail_0" id="549" name="Google Shape;549;p76"/>
          <p:cNvSpPr txBox="1"/>
          <p:nvPr>
            <p:ph idx="2" type="body"/>
          </p:nvPr>
        </p:nvSpPr>
        <p:spPr>
          <a:xfrm>
            <a:off x="345000" y="2222950"/>
            <a:ext cx="3962100" cy="24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3714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n" sz="1200">
                <a:solidFill>
                  <a:schemeClr val="dk2"/>
                </a:solidFill>
              </a:rPr>
              <a:t>json4s provides easy parsing and extraction of JSON data.</a:t>
            </a:r>
            <a:endParaRPr sz="1200">
              <a:solidFill>
                <a:schemeClr val="dk2"/>
              </a:solidFill>
            </a:endParaRPr>
          </a:p>
          <a:p>
            <a:pPr indent="-247650" lvl="0" marL="37147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n" sz="1200">
                <a:solidFill>
                  <a:schemeClr val="dk2"/>
                </a:solidFill>
              </a:rPr>
              <a:t>Supports automatic conversion to Scala case classes using implicit formats.</a:t>
            </a:r>
            <a:endParaRPr sz="1200">
              <a:solidFill>
                <a:schemeClr val="dk2"/>
              </a:solidFill>
            </a:endParaRPr>
          </a:p>
          <a:p>
            <a:pPr indent="-247650" lvl="0" marL="37147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n" sz="1200">
                <a:solidFill>
                  <a:schemeClr val="dk2"/>
                </a:solidFill>
              </a:rPr>
              <a:t>Example: parse JSON string and extract "name" field.</a:t>
            </a:r>
            <a:endParaRPr sz="1200">
              <a:solidFill>
                <a:schemeClr val="dk2"/>
              </a:solidFill>
            </a:endParaRPr>
          </a:p>
          <a:p>
            <a:pPr indent="-247650" lvl="0" marL="371475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Char char="•"/>
            </a:pPr>
            <a:r>
              <a:rPr lang="en" sz="1200">
                <a:solidFill>
                  <a:schemeClr val="dk2"/>
                </a:solidFill>
              </a:rPr>
              <a:t>Widely used for ingesting JSON in ETL workflows.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descr="detail_1" id="550" name="Google Shape;550;p76"/>
          <p:cNvSpPr txBox="1"/>
          <p:nvPr>
            <p:ph idx="4294967295" type="body"/>
          </p:nvPr>
        </p:nvSpPr>
        <p:spPr>
          <a:xfrm>
            <a:off x="4572000" y="2222950"/>
            <a:ext cx="3962100" cy="24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371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n" sz="1200">
                <a:solidFill>
                  <a:schemeClr val="dk2"/>
                </a:solidFill>
              </a:rPr>
              <a:t>scala-csv simplifies reading and writing CSV files with headers.</a:t>
            </a:r>
            <a:endParaRPr sz="1200">
              <a:solidFill>
                <a:schemeClr val="dk2"/>
              </a:solidFill>
            </a:endParaRPr>
          </a:p>
          <a:p>
            <a:pPr indent="-247650" lvl="0" marL="37147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n" sz="1200">
                <a:solidFill>
                  <a:schemeClr val="dk2"/>
                </a:solidFill>
              </a:rPr>
              <a:t>Allows iteration over rows and easy access to columns by name.</a:t>
            </a:r>
            <a:endParaRPr sz="1200">
              <a:solidFill>
                <a:schemeClr val="dk2"/>
              </a:solidFill>
            </a:endParaRPr>
          </a:p>
          <a:p>
            <a:pPr indent="-247650" lvl="0" marL="37147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</a:pPr>
            <a:r>
              <a:rPr lang="en" sz="1200">
                <a:solidFill>
                  <a:schemeClr val="dk2"/>
                </a:solidFill>
              </a:rPr>
              <a:t>Example: read CSV file and print rows with headers.</a:t>
            </a:r>
            <a:endParaRPr sz="1200">
              <a:solidFill>
                <a:schemeClr val="dk2"/>
              </a:solidFill>
            </a:endParaRPr>
          </a:p>
          <a:p>
            <a:pPr indent="-247650" lvl="0" marL="371475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Char char="•"/>
            </a:pPr>
            <a:r>
              <a:rPr lang="en" sz="1200">
                <a:solidFill>
                  <a:schemeClr val="dk2"/>
                </a:solidFill>
              </a:rPr>
              <a:t>Commonly used for processing tabular data in ETL jobs.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descr="chapter" id="551" name="Google Shape;551;p76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Data Integration</a:t>
            </a:r>
            <a:endParaRPr b="1" sz="10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552" name="Google Shape;552;p76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76"/>
          <p:cNvSpPr/>
          <p:nvPr/>
        </p:nvSpPr>
        <p:spPr>
          <a:xfrm>
            <a:off x="384875" y="1534984"/>
            <a:ext cx="199200" cy="199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54" name="Google Shape;554;p76"/>
          <p:cNvSpPr/>
          <p:nvPr/>
        </p:nvSpPr>
        <p:spPr>
          <a:xfrm>
            <a:off x="4638375" y="1534984"/>
            <a:ext cx="199200" cy="199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header_0" id="555" name="Google Shape;555;p76"/>
          <p:cNvSpPr txBox="1"/>
          <p:nvPr>
            <p:ph idx="1" type="subTitle"/>
          </p:nvPr>
        </p:nvSpPr>
        <p:spPr>
          <a:xfrm>
            <a:off x="683475" y="1446300"/>
            <a:ext cx="36237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JSON Integration with json4s</a:t>
            </a:r>
            <a:endParaRPr b="1" sz="1400">
              <a:solidFill>
                <a:schemeClr val="dk2"/>
              </a:solidFill>
            </a:endParaRPr>
          </a:p>
        </p:txBody>
      </p:sp>
      <p:sp>
        <p:nvSpPr>
          <p:cNvPr descr="header_1" id="556" name="Google Shape;556;p76"/>
          <p:cNvSpPr txBox="1"/>
          <p:nvPr>
            <p:ph idx="4294967295" type="subTitle"/>
          </p:nvPr>
        </p:nvSpPr>
        <p:spPr>
          <a:xfrm>
            <a:off x="4910400" y="1446300"/>
            <a:ext cx="36237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CSV Integration with scala-csv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557" name="Google Shape;5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562" name="Google Shape;562;p77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Futures and Parallel Collections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chapter" id="563" name="Google Shape;563;p77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Concurrency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564" name="Google Shape;564;p77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detail_0" id="565" name="Google Shape;565;p77"/>
          <p:cNvSpPr txBox="1"/>
          <p:nvPr>
            <p:ph idx="2" type="body"/>
          </p:nvPr>
        </p:nvSpPr>
        <p:spPr>
          <a:xfrm>
            <a:off x="345000" y="195152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Futures represent asynchronous computations allowing non-blocking ETL operations, enabling tasks like data loading and transformation to run concurrently.</a:t>
            </a:r>
            <a:endParaRPr sz="1200"/>
          </a:p>
        </p:txBody>
      </p:sp>
      <p:sp>
        <p:nvSpPr>
          <p:cNvPr descr="header_0" id="566" name="Google Shape;566;p77"/>
          <p:cNvSpPr txBox="1"/>
          <p:nvPr>
            <p:ph idx="1" type="subTitle"/>
          </p:nvPr>
        </p:nvSpPr>
        <p:spPr>
          <a:xfrm>
            <a:off x="345000" y="1613175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Futures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1" id="567" name="Google Shape;567;p77"/>
          <p:cNvSpPr txBox="1"/>
          <p:nvPr>
            <p:ph idx="2" type="body"/>
          </p:nvPr>
        </p:nvSpPr>
        <p:spPr>
          <a:xfrm>
            <a:off x="4572000" y="195152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Parallel collections enable easy data parallelism by splitting collections across multiple cores for concurrent processing, improving ETL throughput.</a:t>
            </a:r>
            <a:endParaRPr sz="1200"/>
          </a:p>
        </p:txBody>
      </p:sp>
      <p:sp>
        <p:nvSpPr>
          <p:cNvPr descr="header_1" id="568" name="Google Shape;568;p77"/>
          <p:cNvSpPr txBox="1"/>
          <p:nvPr>
            <p:ph idx="1" type="subTitle"/>
          </p:nvPr>
        </p:nvSpPr>
        <p:spPr>
          <a:xfrm>
            <a:off x="4572000" y="1613175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Parallel Collections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2" id="569" name="Google Shape;569;p77"/>
          <p:cNvSpPr txBox="1"/>
          <p:nvPr>
            <p:ph idx="2" type="body"/>
          </p:nvPr>
        </p:nvSpPr>
        <p:spPr>
          <a:xfrm>
            <a:off x="345000" y="357957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Using Futures, ETL tasks like loading and transforming data can run concurrently and combine results without blocking the main thread.</a:t>
            </a:r>
            <a:endParaRPr sz="1200"/>
          </a:p>
        </p:txBody>
      </p:sp>
      <p:sp>
        <p:nvSpPr>
          <p:cNvPr descr="header_2" id="570" name="Google Shape;570;p77"/>
          <p:cNvSpPr txBox="1"/>
          <p:nvPr>
            <p:ph idx="1" type="subTitle"/>
          </p:nvPr>
        </p:nvSpPr>
        <p:spPr>
          <a:xfrm>
            <a:off x="345000" y="3266876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Futures Example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3" id="571" name="Google Shape;571;p77"/>
          <p:cNvSpPr txBox="1"/>
          <p:nvPr>
            <p:ph idx="2" type="body"/>
          </p:nvPr>
        </p:nvSpPr>
        <p:spPr>
          <a:xfrm>
            <a:off x="4572000" y="357957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Parallel collections allow operations like map and reduce to be executed in parallel on collections, speeding up ETL data transformations.</a:t>
            </a:r>
            <a:endParaRPr sz="1200"/>
          </a:p>
        </p:txBody>
      </p:sp>
      <p:sp>
        <p:nvSpPr>
          <p:cNvPr descr="header_3" id="572" name="Google Shape;572;p77"/>
          <p:cNvSpPr txBox="1"/>
          <p:nvPr>
            <p:ph idx="1" type="subTitle"/>
          </p:nvPr>
        </p:nvSpPr>
        <p:spPr>
          <a:xfrm>
            <a:off x="4572000" y="3266876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Parallel Collections Example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573" name="Google Shape;57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0" y="13845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4" name="Google Shape;57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00" y="13845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5" name="Google Shape;57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50" y="30382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6" name="Google Shape;57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800" y="30382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7" name="Google Shape;577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582" name="Google Shape;582;p78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Summary Table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chapter" id="583" name="Google Shape;583;p78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Summary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584" name="Google Shape;584;p78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detail_0" id="585" name="Google Shape;585;p78"/>
          <p:cNvSpPr txBox="1"/>
          <p:nvPr>
            <p:ph idx="2" type="body"/>
          </p:nvPr>
        </p:nvSpPr>
        <p:spPr>
          <a:xfrm>
            <a:off x="345042" y="1708098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Immutable collections are thread-safe and preferred for Spark transformations; mutable collections offer in-place updates for efficient local buffering.</a:t>
            </a:r>
            <a:endParaRPr sz="1100"/>
          </a:p>
        </p:txBody>
      </p:sp>
      <p:sp>
        <p:nvSpPr>
          <p:cNvPr descr="detail_1" id="586" name="Google Shape;586;p78"/>
          <p:cNvSpPr txBox="1"/>
          <p:nvPr>
            <p:ph idx="4294967295" type="body"/>
          </p:nvPr>
        </p:nvSpPr>
        <p:spPr>
          <a:xfrm>
            <a:off x="3233328" y="1708098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Functions as first-class citizens enable expressive transformations like map, filter, and reduce on datasets.</a:t>
            </a:r>
            <a:endParaRPr sz="1100"/>
          </a:p>
        </p:txBody>
      </p:sp>
      <p:sp>
        <p:nvSpPr>
          <p:cNvPr descr="detail_3" id="587" name="Google Shape;587;p78"/>
          <p:cNvSpPr txBox="1"/>
          <p:nvPr>
            <p:ph idx="4294967295" type="body"/>
          </p:nvPr>
        </p:nvSpPr>
        <p:spPr>
          <a:xfrm>
            <a:off x="345000" y="3508375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Provide a clear, readable syntax for chaining transformations and filtering hierarchical data.</a:t>
            </a:r>
            <a:endParaRPr sz="1100"/>
          </a:p>
        </p:txBody>
      </p:sp>
      <p:sp>
        <p:nvSpPr>
          <p:cNvPr descr="header_0" id="588" name="Google Shape;588;p78"/>
          <p:cNvSpPr txBox="1"/>
          <p:nvPr>
            <p:ph idx="1" type="subTitle"/>
          </p:nvPr>
        </p:nvSpPr>
        <p:spPr>
          <a:xfrm>
            <a:off x="624349" y="1367625"/>
            <a:ext cx="2398200" cy="340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Immutable vs Mutable</a:t>
            </a:r>
            <a:endParaRPr sz="1200"/>
          </a:p>
        </p:txBody>
      </p:sp>
      <p:sp>
        <p:nvSpPr>
          <p:cNvPr descr="header_1" id="589" name="Google Shape;589;p78"/>
          <p:cNvSpPr txBox="1"/>
          <p:nvPr>
            <p:ph idx="4294967295" type="subTitle"/>
          </p:nvPr>
        </p:nvSpPr>
        <p:spPr>
          <a:xfrm>
            <a:off x="3512663" y="1367625"/>
            <a:ext cx="2398200" cy="340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Higher-Order Functions</a:t>
            </a:r>
            <a:endParaRPr sz="1200"/>
          </a:p>
        </p:txBody>
      </p:sp>
      <p:sp>
        <p:nvSpPr>
          <p:cNvPr descr="header_3" id="590" name="Google Shape;590;p78"/>
          <p:cNvSpPr txBox="1"/>
          <p:nvPr>
            <p:ph idx="4294967295" type="subTitle"/>
          </p:nvPr>
        </p:nvSpPr>
        <p:spPr>
          <a:xfrm>
            <a:off x="624300" y="3167900"/>
            <a:ext cx="2398200" cy="340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For-Comprehensions</a:t>
            </a:r>
            <a:endParaRPr sz="1200"/>
          </a:p>
        </p:txBody>
      </p:sp>
      <p:sp>
        <p:nvSpPr>
          <p:cNvPr descr="detail_4" id="591" name="Google Shape;591;p78"/>
          <p:cNvSpPr txBox="1"/>
          <p:nvPr>
            <p:ph idx="4294967295" type="body"/>
          </p:nvPr>
        </p:nvSpPr>
        <p:spPr>
          <a:xfrm>
            <a:off x="3233285" y="3508375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Implicits simplify configuration injection; generics enable reusable, type-safe data processors.</a:t>
            </a:r>
            <a:endParaRPr sz="1100"/>
          </a:p>
        </p:txBody>
      </p:sp>
      <p:sp>
        <p:nvSpPr>
          <p:cNvPr descr="header_4" id="592" name="Google Shape;592;p78"/>
          <p:cNvSpPr txBox="1"/>
          <p:nvPr>
            <p:ph idx="4294967295" type="subTitle"/>
          </p:nvPr>
        </p:nvSpPr>
        <p:spPr>
          <a:xfrm>
            <a:off x="3512625" y="3167900"/>
            <a:ext cx="2398200" cy="340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Implicits &amp; Generics</a:t>
            </a:r>
            <a:endParaRPr sz="1200"/>
          </a:p>
        </p:txBody>
      </p:sp>
      <p:sp>
        <p:nvSpPr>
          <p:cNvPr descr="detail_2" id="593" name="Google Shape;593;p78"/>
          <p:cNvSpPr txBox="1"/>
          <p:nvPr>
            <p:ph idx="4294967295" type="body"/>
          </p:nvPr>
        </p:nvSpPr>
        <p:spPr>
          <a:xfrm>
            <a:off x="6121609" y="1708098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Facilitate reusable parameterized functions and graceful handling of invalid inputs in ETL workflows.</a:t>
            </a:r>
            <a:endParaRPr sz="1100"/>
          </a:p>
        </p:txBody>
      </p:sp>
      <p:sp>
        <p:nvSpPr>
          <p:cNvPr descr="header_2" id="594" name="Google Shape;594;p78"/>
          <p:cNvSpPr txBox="1"/>
          <p:nvPr>
            <p:ph idx="4294967295" type="subTitle"/>
          </p:nvPr>
        </p:nvSpPr>
        <p:spPr>
          <a:xfrm>
            <a:off x="6400939" y="1367625"/>
            <a:ext cx="2398200" cy="340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Currying &amp; Partial Functions</a:t>
            </a:r>
            <a:endParaRPr sz="800"/>
          </a:p>
        </p:txBody>
      </p:sp>
      <p:sp>
        <p:nvSpPr>
          <p:cNvPr descr="detail_5" id="595" name="Google Shape;595;p78"/>
          <p:cNvSpPr txBox="1"/>
          <p:nvPr>
            <p:ph idx="4294967295" type="body"/>
          </p:nvPr>
        </p:nvSpPr>
        <p:spPr>
          <a:xfrm>
            <a:off x="6121567" y="3508375"/>
            <a:ext cx="26775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100"/>
              <a:t>Support concurrency and parallelism for efficient ETL processing and faster data operations.</a:t>
            </a:r>
            <a:endParaRPr sz="1100"/>
          </a:p>
        </p:txBody>
      </p:sp>
      <p:sp>
        <p:nvSpPr>
          <p:cNvPr descr="header_5" id="596" name="Google Shape;596;p78"/>
          <p:cNvSpPr txBox="1"/>
          <p:nvPr>
            <p:ph idx="4294967295" type="subTitle"/>
          </p:nvPr>
        </p:nvSpPr>
        <p:spPr>
          <a:xfrm>
            <a:off x="6400901" y="3167900"/>
            <a:ext cx="2398200" cy="340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Futures &amp; Parallel Collections</a:t>
            </a:r>
            <a:endParaRPr sz="800"/>
          </a:p>
        </p:txBody>
      </p:sp>
      <p:sp>
        <p:nvSpPr>
          <p:cNvPr id="597" name="Google Shape;597;p78"/>
          <p:cNvSpPr/>
          <p:nvPr/>
        </p:nvSpPr>
        <p:spPr>
          <a:xfrm>
            <a:off x="413475" y="1454324"/>
            <a:ext cx="167100" cy="167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8" name="Google Shape;598;p78"/>
          <p:cNvSpPr/>
          <p:nvPr/>
        </p:nvSpPr>
        <p:spPr>
          <a:xfrm>
            <a:off x="413475" y="3254599"/>
            <a:ext cx="167100" cy="167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9" name="Google Shape;599;p78"/>
          <p:cNvSpPr/>
          <p:nvPr/>
        </p:nvSpPr>
        <p:spPr>
          <a:xfrm>
            <a:off x="3345575" y="1454324"/>
            <a:ext cx="167100" cy="167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0" name="Google Shape;600;p78"/>
          <p:cNvSpPr/>
          <p:nvPr/>
        </p:nvSpPr>
        <p:spPr>
          <a:xfrm>
            <a:off x="3345575" y="3254599"/>
            <a:ext cx="167100" cy="167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1" name="Google Shape;601;p78"/>
          <p:cNvSpPr/>
          <p:nvPr/>
        </p:nvSpPr>
        <p:spPr>
          <a:xfrm>
            <a:off x="6233800" y="1454324"/>
            <a:ext cx="167100" cy="167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02" name="Google Shape;602;p78"/>
          <p:cNvSpPr/>
          <p:nvPr/>
        </p:nvSpPr>
        <p:spPr>
          <a:xfrm>
            <a:off x="6233800" y="3254599"/>
            <a:ext cx="167100" cy="167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603" name="Google Shape;6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outro_text" id="609" name="Google Shape;609;p79"/>
          <p:cNvSpPr txBox="1"/>
          <p:nvPr>
            <p:ph idx="4294967295" type="ctrTitle"/>
          </p:nvPr>
        </p:nvSpPr>
        <p:spPr>
          <a:xfrm>
            <a:off x="457200" y="1512900"/>
            <a:ext cx="3663600" cy="2117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Thank you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610" name="Google Shape;610;p79"/>
          <p:cNvSpPr/>
          <p:nvPr/>
        </p:nvSpPr>
        <p:spPr>
          <a:xfrm>
            <a:off x="6277847" y="1991600"/>
            <a:ext cx="1160300" cy="1160300"/>
          </a:xfrm>
          <a:custGeom>
            <a:rect b="b" l="l" r="r" t="t"/>
            <a:pathLst>
              <a:path extrusionOk="0" h="201879" w="201879">
                <a:moveTo>
                  <a:pt x="43202" y="18169"/>
                </a:moveTo>
                <a:cubicBezTo>
                  <a:pt x="35934" y="23014"/>
                  <a:pt x="29474" y="29071"/>
                  <a:pt x="23822" y="35934"/>
                </a:cubicBezTo>
                <a:cubicBezTo>
                  <a:pt x="46836" y="33916"/>
                  <a:pt x="76310" y="37146"/>
                  <a:pt x="110629" y="54507"/>
                </a:cubicBezTo>
                <a:cubicBezTo>
                  <a:pt x="146968" y="72676"/>
                  <a:pt x="176442" y="73080"/>
                  <a:pt x="196630" y="69446"/>
                </a:cubicBezTo>
                <a:cubicBezTo>
                  <a:pt x="195015" y="63794"/>
                  <a:pt x="192592" y="58141"/>
                  <a:pt x="189766" y="53296"/>
                </a:cubicBezTo>
                <a:cubicBezTo>
                  <a:pt x="166348" y="55718"/>
                  <a:pt x="136470" y="52488"/>
                  <a:pt x="101343" y="34723"/>
                </a:cubicBezTo>
                <a:cubicBezTo>
                  <a:pt x="79136" y="23822"/>
                  <a:pt x="59756" y="18977"/>
                  <a:pt x="43202" y="18169"/>
                </a:cubicBezTo>
                <a:close/>
                <a:moveTo>
                  <a:pt x="176038" y="33512"/>
                </a:moveTo>
                <a:cubicBezTo>
                  <a:pt x="157869" y="12920"/>
                  <a:pt x="130817" y="0"/>
                  <a:pt x="100939" y="0"/>
                </a:cubicBezTo>
                <a:cubicBezTo>
                  <a:pt x="92057" y="0"/>
                  <a:pt x="83578" y="1211"/>
                  <a:pt x="75503" y="3230"/>
                </a:cubicBezTo>
                <a:cubicBezTo>
                  <a:pt x="86404" y="6056"/>
                  <a:pt x="98113" y="10498"/>
                  <a:pt x="110629" y="16958"/>
                </a:cubicBezTo>
                <a:cubicBezTo>
                  <a:pt x="136066" y="29474"/>
                  <a:pt x="158273" y="33512"/>
                  <a:pt x="176038" y="33512"/>
                </a:cubicBezTo>
                <a:close/>
                <a:moveTo>
                  <a:pt x="201071" y="88827"/>
                </a:moveTo>
                <a:cubicBezTo>
                  <a:pt x="176442" y="93672"/>
                  <a:pt x="142526" y="92864"/>
                  <a:pt x="101343" y="72273"/>
                </a:cubicBezTo>
                <a:cubicBezTo>
                  <a:pt x="63390" y="53296"/>
                  <a:pt x="32704" y="53700"/>
                  <a:pt x="12113" y="58141"/>
                </a:cubicBezTo>
                <a:cubicBezTo>
                  <a:pt x="11305" y="58141"/>
                  <a:pt x="10094" y="58545"/>
                  <a:pt x="9286" y="58949"/>
                </a:cubicBezTo>
                <a:cubicBezTo>
                  <a:pt x="6460" y="64601"/>
                  <a:pt x="4441" y="70658"/>
                  <a:pt x="2826" y="77118"/>
                </a:cubicBezTo>
                <a:cubicBezTo>
                  <a:pt x="4441" y="76714"/>
                  <a:pt x="6056" y="76310"/>
                  <a:pt x="8075" y="75906"/>
                </a:cubicBezTo>
                <a:cubicBezTo>
                  <a:pt x="32704" y="70254"/>
                  <a:pt x="67831" y="70658"/>
                  <a:pt x="110629" y="92057"/>
                </a:cubicBezTo>
                <a:cubicBezTo>
                  <a:pt x="148583" y="111033"/>
                  <a:pt x="179268" y="110629"/>
                  <a:pt x="199860" y="106188"/>
                </a:cubicBezTo>
                <a:cubicBezTo>
                  <a:pt x="200264" y="106188"/>
                  <a:pt x="201071" y="105784"/>
                  <a:pt x="201879" y="105784"/>
                </a:cubicBezTo>
                <a:cubicBezTo>
                  <a:pt x="201879" y="104169"/>
                  <a:pt x="201879" y="102554"/>
                  <a:pt x="201879" y="100939"/>
                </a:cubicBezTo>
                <a:cubicBezTo>
                  <a:pt x="201879" y="96902"/>
                  <a:pt x="201475" y="92864"/>
                  <a:pt x="201071" y="88827"/>
                </a:cubicBezTo>
                <a:close/>
                <a:moveTo>
                  <a:pt x="198649" y="127184"/>
                </a:moveTo>
                <a:cubicBezTo>
                  <a:pt x="174019" y="131221"/>
                  <a:pt x="140911" y="129606"/>
                  <a:pt x="101343" y="109822"/>
                </a:cubicBezTo>
                <a:cubicBezTo>
                  <a:pt x="63390" y="90845"/>
                  <a:pt x="32704" y="91249"/>
                  <a:pt x="12113" y="95690"/>
                </a:cubicBezTo>
                <a:cubicBezTo>
                  <a:pt x="7671" y="96498"/>
                  <a:pt x="3634" y="97709"/>
                  <a:pt x="0" y="99324"/>
                </a:cubicBezTo>
                <a:cubicBezTo>
                  <a:pt x="0" y="99728"/>
                  <a:pt x="0" y="100536"/>
                  <a:pt x="0" y="100939"/>
                </a:cubicBezTo>
                <a:cubicBezTo>
                  <a:pt x="0" y="156658"/>
                  <a:pt x="45221" y="201879"/>
                  <a:pt x="100939" y="201879"/>
                </a:cubicBezTo>
                <a:cubicBezTo>
                  <a:pt x="147775" y="201879"/>
                  <a:pt x="186940" y="169982"/>
                  <a:pt x="198649" y="1271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presentation_title" id="338" name="Google Shape;338;p63"/>
          <p:cNvSpPr txBox="1"/>
          <p:nvPr>
            <p:ph type="ctrTitle"/>
          </p:nvPr>
        </p:nvSpPr>
        <p:spPr>
          <a:xfrm>
            <a:off x="345000" y="585225"/>
            <a:ext cx="4001400" cy="3986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Scala for ETL: Key Concepts</a:t>
            </a:r>
            <a:endParaRPr sz="4800"/>
          </a:p>
        </p:txBody>
      </p:sp>
      <p:sp>
        <p:nvSpPr>
          <p:cNvPr id="339" name="Google Shape;339;p63"/>
          <p:cNvSpPr/>
          <p:nvPr/>
        </p:nvSpPr>
        <p:spPr>
          <a:xfrm>
            <a:off x="6358122" y="1991600"/>
            <a:ext cx="1160300" cy="1160300"/>
          </a:xfrm>
          <a:custGeom>
            <a:rect b="b" l="l" r="r" t="t"/>
            <a:pathLst>
              <a:path extrusionOk="0" h="201879" w="201879">
                <a:moveTo>
                  <a:pt x="43202" y="18169"/>
                </a:moveTo>
                <a:cubicBezTo>
                  <a:pt x="35934" y="23014"/>
                  <a:pt x="29474" y="29071"/>
                  <a:pt x="23822" y="35934"/>
                </a:cubicBezTo>
                <a:cubicBezTo>
                  <a:pt x="46836" y="33916"/>
                  <a:pt x="76310" y="37146"/>
                  <a:pt x="110629" y="54507"/>
                </a:cubicBezTo>
                <a:cubicBezTo>
                  <a:pt x="146968" y="72676"/>
                  <a:pt x="176442" y="73080"/>
                  <a:pt x="196630" y="69446"/>
                </a:cubicBezTo>
                <a:cubicBezTo>
                  <a:pt x="195015" y="63794"/>
                  <a:pt x="192592" y="58141"/>
                  <a:pt x="189766" y="53296"/>
                </a:cubicBezTo>
                <a:cubicBezTo>
                  <a:pt x="166348" y="55718"/>
                  <a:pt x="136470" y="52488"/>
                  <a:pt x="101343" y="34723"/>
                </a:cubicBezTo>
                <a:cubicBezTo>
                  <a:pt x="79136" y="23822"/>
                  <a:pt x="59756" y="18977"/>
                  <a:pt x="43202" y="18169"/>
                </a:cubicBezTo>
                <a:close/>
                <a:moveTo>
                  <a:pt x="176038" y="33512"/>
                </a:moveTo>
                <a:cubicBezTo>
                  <a:pt x="157869" y="12920"/>
                  <a:pt x="130817" y="0"/>
                  <a:pt x="100939" y="0"/>
                </a:cubicBezTo>
                <a:cubicBezTo>
                  <a:pt x="92057" y="0"/>
                  <a:pt x="83578" y="1211"/>
                  <a:pt x="75503" y="3230"/>
                </a:cubicBezTo>
                <a:cubicBezTo>
                  <a:pt x="86404" y="6056"/>
                  <a:pt x="98113" y="10498"/>
                  <a:pt x="110629" y="16958"/>
                </a:cubicBezTo>
                <a:cubicBezTo>
                  <a:pt x="136066" y="29474"/>
                  <a:pt x="158273" y="33512"/>
                  <a:pt x="176038" y="33512"/>
                </a:cubicBezTo>
                <a:close/>
                <a:moveTo>
                  <a:pt x="201071" y="88827"/>
                </a:moveTo>
                <a:cubicBezTo>
                  <a:pt x="176442" y="93672"/>
                  <a:pt x="142526" y="92864"/>
                  <a:pt x="101343" y="72273"/>
                </a:cubicBezTo>
                <a:cubicBezTo>
                  <a:pt x="63390" y="53296"/>
                  <a:pt x="32704" y="53700"/>
                  <a:pt x="12113" y="58141"/>
                </a:cubicBezTo>
                <a:cubicBezTo>
                  <a:pt x="11305" y="58141"/>
                  <a:pt x="10094" y="58545"/>
                  <a:pt x="9286" y="58949"/>
                </a:cubicBezTo>
                <a:cubicBezTo>
                  <a:pt x="6460" y="64601"/>
                  <a:pt x="4441" y="70658"/>
                  <a:pt x="2826" y="77118"/>
                </a:cubicBezTo>
                <a:cubicBezTo>
                  <a:pt x="4441" y="76714"/>
                  <a:pt x="6056" y="76310"/>
                  <a:pt x="8075" y="75906"/>
                </a:cubicBezTo>
                <a:cubicBezTo>
                  <a:pt x="32704" y="70254"/>
                  <a:pt x="67831" y="70658"/>
                  <a:pt x="110629" y="92057"/>
                </a:cubicBezTo>
                <a:cubicBezTo>
                  <a:pt x="148583" y="111033"/>
                  <a:pt x="179268" y="110629"/>
                  <a:pt x="199860" y="106188"/>
                </a:cubicBezTo>
                <a:cubicBezTo>
                  <a:pt x="200264" y="106188"/>
                  <a:pt x="201071" y="105784"/>
                  <a:pt x="201879" y="105784"/>
                </a:cubicBezTo>
                <a:cubicBezTo>
                  <a:pt x="201879" y="104169"/>
                  <a:pt x="201879" y="102554"/>
                  <a:pt x="201879" y="100939"/>
                </a:cubicBezTo>
                <a:cubicBezTo>
                  <a:pt x="201879" y="96902"/>
                  <a:pt x="201475" y="92864"/>
                  <a:pt x="201071" y="88827"/>
                </a:cubicBezTo>
                <a:close/>
                <a:moveTo>
                  <a:pt x="198649" y="127184"/>
                </a:moveTo>
                <a:cubicBezTo>
                  <a:pt x="174019" y="131221"/>
                  <a:pt x="140911" y="129606"/>
                  <a:pt x="101343" y="109822"/>
                </a:cubicBezTo>
                <a:cubicBezTo>
                  <a:pt x="63390" y="90845"/>
                  <a:pt x="32704" y="91249"/>
                  <a:pt x="12113" y="95690"/>
                </a:cubicBezTo>
                <a:cubicBezTo>
                  <a:pt x="7671" y="96498"/>
                  <a:pt x="3634" y="97709"/>
                  <a:pt x="0" y="99324"/>
                </a:cubicBezTo>
                <a:cubicBezTo>
                  <a:pt x="0" y="99728"/>
                  <a:pt x="0" y="100536"/>
                  <a:pt x="0" y="100939"/>
                </a:cubicBezTo>
                <a:cubicBezTo>
                  <a:pt x="0" y="156658"/>
                  <a:pt x="45221" y="201879"/>
                  <a:pt x="100939" y="201879"/>
                </a:cubicBezTo>
                <a:cubicBezTo>
                  <a:pt x="147775" y="201879"/>
                  <a:pt x="186940" y="169982"/>
                  <a:pt x="198649" y="1271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date" id="340" name="Google Shape;340;p63"/>
          <p:cNvSpPr/>
          <p:nvPr/>
        </p:nvSpPr>
        <p:spPr>
          <a:xfrm>
            <a:off x="345000" y="193725"/>
            <a:ext cx="3882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October 6, 2025</a:t>
            </a:r>
            <a:endParaRPr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41" name="Google Shape;341;p63"/>
          <p:cNvCxnSpPr/>
          <p:nvPr/>
        </p:nvCxnSpPr>
        <p:spPr>
          <a:xfrm>
            <a:off x="4572050" y="585216"/>
            <a:ext cx="4227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63"/>
          <p:cNvCxnSpPr/>
          <p:nvPr/>
        </p:nvCxnSpPr>
        <p:spPr>
          <a:xfrm>
            <a:off x="345000" y="585216"/>
            <a:ext cx="422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63"/>
          <p:cNvCxnSpPr/>
          <p:nvPr/>
        </p:nvCxnSpPr>
        <p:spPr>
          <a:xfrm>
            <a:off x="4572025" y="4572000"/>
            <a:ext cx="4227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63"/>
          <p:cNvCxnSpPr/>
          <p:nvPr/>
        </p:nvCxnSpPr>
        <p:spPr>
          <a:xfrm>
            <a:off x="344975" y="4572000"/>
            <a:ext cx="422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5" name="Google Shape;3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genda_0" id="350" name="Google Shape;350;p64"/>
          <p:cNvSpPr txBox="1"/>
          <p:nvPr/>
        </p:nvSpPr>
        <p:spPr>
          <a:xfrm>
            <a:off x="345000" y="1247500"/>
            <a:ext cx="39585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Immutable vs Mutable Collections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Higher-Order Functions (HOFs)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Currying and Partial Functions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For-Comprehensions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Anonymous and Lambda Functions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Implicits and Type Parameters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Object-Oriented Scala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agenda_1" id="351" name="Google Shape;351;p64"/>
          <p:cNvSpPr txBox="1"/>
          <p:nvPr/>
        </p:nvSpPr>
        <p:spPr>
          <a:xfrm>
            <a:off x="4303500" y="1247500"/>
            <a:ext cx="39585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Companion Objects and Apply Methods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Best Practices for ETL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Working with Files (Scala I/O)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Integration with JSON, CSV, Config Files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Futures and Parallel Collections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bin"/>
              <a:buChar char="•"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Summary Table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title" id="352" name="Google Shape;352;p64"/>
          <p:cNvSpPr/>
          <p:nvPr/>
        </p:nvSpPr>
        <p:spPr>
          <a:xfrm>
            <a:off x="345000" y="271925"/>
            <a:ext cx="8454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Agenda</a:t>
            </a:r>
            <a:endParaRPr b="1"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53" name="Google Shape;353;p64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4" name="Google Shape;3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359" name="Google Shape;359;p65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Immutable vs Mutable Collections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chapter" id="360" name="Google Shape;360;p65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Collections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61" name="Google Shape;361;p65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detail_0" id="362" name="Google Shape;362;p65"/>
          <p:cNvSpPr txBox="1"/>
          <p:nvPr>
            <p:ph idx="2" type="body"/>
          </p:nvPr>
        </p:nvSpPr>
        <p:spPr>
          <a:xfrm>
            <a:off x="345000" y="195152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Cannot be changed after creation; any modification results in a new collection. Examples: List, Vector, Map, Set from scala.collection.immutable.</a:t>
            </a:r>
            <a:endParaRPr sz="1200"/>
          </a:p>
        </p:txBody>
      </p:sp>
      <p:sp>
        <p:nvSpPr>
          <p:cNvPr descr="header_0" id="363" name="Google Shape;363;p65"/>
          <p:cNvSpPr txBox="1"/>
          <p:nvPr>
            <p:ph idx="1" type="subTitle"/>
          </p:nvPr>
        </p:nvSpPr>
        <p:spPr>
          <a:xfrm>
            <a:off x="345000" y="1613175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Immutable Collections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1" id="364" name="Google Shape;364;p65"/>
          <p:cNvSpPr txBox="1"/>
          <p:nvPr>
            <p:ph idx="2" type="body"/>
          </p:nvPr>
        </p:nvSpPr>
        <p:spPr>
          <a:xfrm>
            <a:off x="4572000" y="195152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Can be updated in place allowing in-place modifications. Examples: ArrayBuffer, ListBuffer, HashMap, Set from scala.collection.mutable.</a:t>
            </a:r>
            <a:endParaRPr sz="1200"/>
          </a:p>
        </p:txBody>
      </p:sp>
      <p:sp>
        <p:nvSpPr>
          <p:cNvPr descr="header_1" id="365" name="Google Shape;365;p65"/>
          <p:cNvSpPr txBox="1"/>
          <p:nvPr>
            <p:ph idx="1" type="subTitle"/>
          </p:nvPr>
        </p:nvSpPr>
        <p:spPr>
          <a:xfrm>
            <a:off x="4572000" y="1613175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Mutable Collections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2" id="366" name="Google Shape;366;p65"/>
          <p:cNvSpPr txBox="1"/>
          <p:nvPr>
            <p:ph idx="2" type="body"/>
          </p:nvPr>
        </p:nvSpPr>
        <p:spPr>
          <a:xfrm>
            <a:off x="345000" y="357957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Immutable collections are default in Scala under scala.collection.immutable. Mutable collections are in scala.collection.mutable package.</a:t>
            </a:r>
            <a:endParaRPr sz="1200"/>
          </a:p>
        </p:txBody>
      </p:sp>
      <p:sp>
        <p:nvSpPr>
          <p:cNvPr descr="header_2" id="367" name="Google Shape;367;p65"/>
          <p:cNvSpPr txBox="1"/>
          <p:nvPr>
            <p:ph idx="1" type="subTitle"/>
          </p:nvPr>
        </p:nvSpPr>
        <p:spPr>
          <a:xfrm>
            <a:off x="345000" y="3266876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Type &amp; Packages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3" id="368" name="Google Shape;368;p65"/>
          <p:cNvSpPr txBox="1"/>
          <p:nvPr>
            <p:ph idx="2" type="body"/>
          </p:nvPr>
        </p:nvSpPr>
        <p:spPr>
          <a:xfrm>
            <a:off x="4572000" y="357957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Immutable collections are safer for parallel transformations like Spark RDDs. Mutable collections are useful for local buffering before writing output files.</a:t>
            </a:r>
            <a:endParaRPr sz="1200"/>
          </a:p>
        </p:txBody>
      </p:sp>
      <p:sp>
        <p:nvSpPr>
          <p:cNvPr descr="header_3" id="369" name="Google Shape;369;p65"/>
          <p:cNvSpPr txBox="1"/>
          <p:nvPr>
            <p:ph idx="1" type="subTitle"/>
          </p:nvPr>
        </p:nvSpPr>
        <p:spPr>
          <a:xfrm>
            <a:off x="4572000" y="3266876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ETL Context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370" name="Google Shape;3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0" y="13845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00" y="13845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2" name="Google Shape;37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50" y="30382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800" y="30382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379" name="Google Shape;379;p66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Immutable vs Mutable Collections: Example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descr="detail" id="380" name="Google Shape;380;p66"/>
          <p:cNvSpPr txBox="1"/>
          <p:nvPr>
            <p:ph idx="2" type="body"/>
          </p:nvPr>
        </p:nvSpPr>
        <p:spPr>
          <a:xfrm>
            <a:off x="3887525" y="2306800"/>
            <a:ext cx="4911600" cy="24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7147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•"/>
            </a:pPr>
            <a:r>
              <a:rPr lang="en" sz="1100">
                <a:solidFill>
                  <a:schemeClr val="dk2"/>
                </a:solidFill>
              </a:rPr>
              <a:t>Immutable List example: Original list remains unchanged when adding an element, creating a new list.</a:t>
            </a:r>
            <a:endParaRPr sz="1100">
              <a:solidFill>
                <a:schemeClr val="dk2"/>
              </a:solidFill>
            </a:endParaRPr>
          </a:p>
          <a:p>
            <a:pPr indent="-241300" lvl="0" marL="37147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•"/>
            </a:pPr>
            <a:r>
              <a:rPr lang="en" sz="1100">
                <a:solidFill>
                  <a:schemeClr val="dk2"/>
                </a:solidFill>
              </a:rPr>
              <a:t>Mutable ListBuffer example: The collection updates in place when an element is added.</a:t>
            </a:r>
            <a:endParaRPr sz="1100">
              <a:solidFill>
                <a:schemeClr val="dk2"/>
              </a:solidFill>
            </a:endParaRPr>
          </a:p>
          <a:p>
            <a:pPr indent="-241300" lvl="0" marL="37147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bin"/>
              <a:buChar char="•"/>
            </a:pPr>
            <a:r>
              <a:rPr lang="en" sz="1100">
                <a:solidFill>
                  <a:schemeClr val="dk2"/>
                </a:solidFill>
              </a:rPr>
              <a:t>Output shows original immutable list and new list, plus modified mutable ListBuffer with added element.</a:t>
            </a:r>
            <a:endParaRPr sz="1100">
              <a:solidFill>
                <a:schemeClr val="dk2"/>
              </a:solidFill>
            </a:endParaRPr>
          </a:p>
          <a:p>
            <a:pPr indent="-241300" lvl="0" marL="371475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Cabin"/>
              <a:buChar char="•"/>
            </a:pPr>
            <a:r>
              <a:rPr lang="en" sz="1100">
                <a:solidFill>
                  <a:schemeClr val="dk2"/>
                </a:solidFill>
              </a:rPr>
              <a:t>Highlights the difference in behavior critical for safe parallel ETL processing vs local buffering.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descr="image" id="381" name="Google Shape;381;p66"/>
          <p:cNvPicPr preferRelativeResize="0"/>
          <p:nvPr/>
        </p:nvPicPr>
        <p:blipFill rotWithShape="1">
          <a:blip r:embed="rId3">
            <a:alphaModFix amt="65000"/>
          </a:blip>
          <a:srcRect b="0" l="40469" r="0" t="0"/>
          <a:stretch/>
        </p:blipFill>
        <p:spPr>
          <a:xfrm>
            <a:off x="345000" y="1215050"/>
            <a:ext cx="3407400" cy="2454000"/>
          </a:xfrm>
          <a:prstGeom prst="roundRect">
            <a:avLst>
              <a:gd fmla="val 4371" name="adj"/>
            </a:avLst>
          </a:prstGeom>
          <a:noFill/>
          <a:ln>
            <a:noFill/>
          </a:ln>
        </p:spPr>
      </p:pic>
      <p:sp>
        <p:nvSpPr>
          <p:cNvPr descr="header" id="382" name="Google Shape;382;p66"/>
          <p:cNvSpPr txBox="1"/>
          <p:nvPr>
            <p:ph idx="1" type="subTitle"/>
          </p:nvPr>
        </p:nvSpPr>
        <p:spPr>
          <a:xfrm>
            <a:off x="3887525" y="1244025"/>
            <a:ext cx="3879900" cy="10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Scala Code Example and Output</a:t>
            </a:r>
            <a:endParaRPr b="1" sz="1400"/>
          </a:p>
        </p:txBody>
      </p:sp>
      <p:sp>
        <p:nvSpPr>
          <p:cNvPr descr="chapter" id="383" name="Google Shape;383;p66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Collections</a:t>
            </a:r>
            <a:endParaRPr b="1" sz="10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84" name="Google Shape;384;p66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66"/>
          <p:cNvSpPr/>
          <p:nvPr/>
        </p:nvSpPr>
        <p:spPr>
          <a:xfrm>
            <a:off x="415175" y="1295099"/>
            <a:ext cx="146400" cy="14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86" name="Google Shape;38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391" name="Google Shape;391;p67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Higher-Order Functions (HOFs)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chapter" id="392" name="Google Shape;392;p67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Functions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93" name="Google Shape;393;p67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header_0" id="394" name="Google Shape;394;p67"/>
          <p:cNvSpPr txBox="1"/>
          <p:nvPr>
            <p:ph idx="1" type="subTitle"/>
          </p:nvPr>
        </p:nvSpPr>
        <p:spPr>
          <a:xfrm>
            <a:off x="949675" y="1248175"/>
            <a:ext cx="1793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Definition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descr="detail_0" id="395" name="Google Shape;395;p67"/>
          <p:cNvSpPr txBox="1"/>
          <p:nvPr>
            <p:ph idx="2" type="body"/>
          </p:nvPr>
        </p:nvSpPr>
        <p:spPr>
          <a:xfrm>
            <a:off x="2743200" y="1248175"/>
            <a:ext cx="5030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Higher-Order Functions are functions that take other functions as arguments or return them as results, allowing flexible and reusable code.</a:t>
            </a:r>
            <a:endParaRPr sz="1200"/>
          </a:p>
        </p:txBody>
      </p:sp>
      <p:sp>
        <p:nvSpPr>
          <p:cNvPr descr="detail_1" id="396" name="Google Shape;396;p67"/>
          <p:cNvSpPr txBox="1"/>
          <p:nvPr>
            <p:ph idx="2" type="body"/>
          </p:nvPr>
        </p:nvSpPr>
        <p:spPr>
          <a:xfrm>
            <a:off x="2743200" y="2469951"/>
            <a:ext cx="5030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def processList(nums: List[Int], func: Int =&gt; Int): List[Int] = nums.map(func) // Applies func to each element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200"/>
              <a:t>val doubled = processList(List(1,2,3,4,5), x =&gt; x * 2) // Result: List(2,4,6,8,10)</a:t>
            </a:r>
            <a:endParaRPr sz="1200"/>
          </a:p>
        </p:txBody>
      </p:sp>
      <p:sp>
        <p:nvSpPr>
          <p:cNvPr descr="header_1" id="397" name="Google Shape;397;p67"/>
          <p:cNvSpPr txBox="1"/>
          <p:nvPr>
            <p:ph idx="1" type="subTitle"/>
          </p:nvPr>
        </p:nvSpPr>
        <p:spPr>
          <a:xfrm>
            <a:off x="949675" y="2469951"/>
            <a:ext cx="1793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Scala Example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descr="detail_2" id="398" name="Google Shape;398;p67"/>
          <p:cNvSpPr txBox="1"/>
          <p:nvPr>
            <p:ph idx="2" type="body"/>
          </p:nvPr>
        </p:nvSpPr>
        <p:spPr>
          <a:xfrm>
            <a:off x="2743200" y="3691725"/>
            <a:ext cx="5030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HOFs are fundamental in Spark transformations like .map(), .filter(), and .reduce(), enabling concise and efficient data processing pipelines.</a:t>
            </a:r>
            <a:endParaRPr sz="1200"/>
          </a:p>
        </p:txBody>
      </p:sp>
      <p:sp>
        <p:nvSpPr>
          <p:cNvPr descr="header_1" id="399" name="Google Shape;399;p67"/>
          <p:cNvSpPr txBox="1"/>
          <p:nvPr>
            <p:ph idx="1" type="subTitle"/>
          </p:nvPr>
        </p:nvSpPr>
        <p:spPr>
          <a:xfrm>
            <a:off x="949675" y="3691725"/>
            <a:ext cx="1793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Scala Example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400" name="Google Shape;4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56900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1" name="Google Shape;40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571750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786600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3" name="Google Shape;40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408" name="Google Shape;408;p68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Currying and Partial Functions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chapter" id="409" name="Google Shape;409;p68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Functions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10" name="Google Shape;410;p68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detail_0" id="411" name="Google Shape;411;p68"/>
          <p:cNvSpPr txBox="1"/>
          <p:nvPr>
            <p:ph idx="2" type="body"/>
          </p:nvPr>
        </p:nvSpPr>
        <p:spPr>
          <a:xfrm>
            <a:off x="345000" y="195152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Currying transforms a multi-argument function into a sequence of single-argument functions, enabling partial application and reusability.</a:t>
            </a:r>
            <a:endParaRPr sz="1200"/>
          </a:p>
        </p:txBody>
      </p:sp>
      <p:sp>
        <p:nvSpPr>
          <p:cNvPr descr="header_0" id="412" name="Google Shape;412;p68"/>
          <p:cNvSpPr txBox="1"/>
          <p:nvPr>
            <p:ph idx="1" type="subTitle"/>
          </p:nvPr>
        </p:nvSpPr>
        <p:spPr>
          <a:xfrm>
            <a:off x="345000" y="1613175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Currying Explained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1" id="413" name="Google Shape;413;p68"/>
          <p:cNvSpPr txBox="1"/>
          <p:nvPr>
            <p:ph idx="2" type="body"/>
          </p:nvPr>
        </p:nvSpPr>
        <p:spPr>
          <a:xfrm>
            <a:off x="4572000" y="195152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def multiply(x: Int)(y: Int): Int = x * y 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100"/>
              <a:t>val timesTwo = multiply(2)_ 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100"/>
              <a:t>println(timesTwo(10))  // Output: 20</a:t>
            </a:r>
            <a:endParaRPr sz="1100"/>
          </a:p>
        </p:txBody>
      </p:sp>
      <p:sp>
        <p:nvSpPr>
          <p:cNvPr descr="header_1" id="414" name="Google Shape;414;p68"/>
          <p:cNvSpPr txBox="1"/>
          <p:nvPr>
            <p:ph idx="1" type="subTitle"/>
          </p:nvPr>
        </p:nvSpPr>
        <p:spPr>
          <a:xfrm>
            <a:off x="4572000" y="1613175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Currying Example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2" id="415" name="Google Shape;415;p68"/>
          <p:cNvSpPr txBox="1"/>
          <p:nvPr>
            <p:ph idx="2" type="body"/>
          </p:nvPr>
        </p:nvSpPr>
        <p:spPr>
          <a:xfrm>
            <a:off x="345000" y="357957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Partial functions define behavior only for specific inputs, providing controlled handling of exceptional cases.</a:t>
            </a:r>
            <a:endParaRPr sz="1200"/>
          </a:p>
        </p:txBody>
      </p:sp>
      <p:sp>
        <p:nvSpPr>
          <p:cNvPr descr="header_2" id="416" name="Google Shape;416;p68"/>
          <p:cNvSpPr txBox="1"/>
          <p:nvPr>
            <p:ph idx="1" type="subTitle"/>
          </p:nvPr>
        </p:nvSpPr>
        <p:spPr>
          <a:xfrm>
            <a:off x="345000" y="3266876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Partial Functions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3" id="417" name="Google Shape;417;p68"/>
          <p:cNvSpPr txBox="1"/>
          <p:nvPr>
            <p:ph idx="2" type="body"/>
          </p:nvPr>
        </p:nvSpPr>
        <p:spPr>
          <a:xfrm>
            <a:off x="4572000" y="3579575"/>
            <a:ext cx="37677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val divide: PartialFunction[Int, Int] = { case x if x != 0 =&gt; 100 / x } 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000"/>
              <a:t>if (divide.isDefinedAt(0)) println(divide(0)) else println("Division by zero not allowed")</a:t>
            </a:r>
            <a:endParaRPr sz="1000"/>
          </a:p>
        </p:txBody>
      </p:sp>
      <p:sp>
        <p:nvSpPr>
          <p:cNvPr descr="header_3" id="418" name="Google Shape;418;p68"/>
          <p:cNvSpPr txBox="1"/>
          <p:nvPr>
            <p:ph idx="1" type="subTitle"/>
          </p:nvPr>
        </p:nvSpPr>
        <p:spPr>
          <a:xfrm>
            <a:off x="4572000" y="3266876"/>
            <a:ext cx="37677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Partial Function Example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419" name="Google Shape;4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0" y="13845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0" name="Google Shape;42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00" y="13845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" name="Google Shape;42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50" y="30382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2" name="Google Shape;42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0800" y="303827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3" name="Google Shape;423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963" y="148602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725" y="148602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title" id="430" name="Google Shape;430;p69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For-Comprehensions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header_0" id="431" name="Google Shape;431;p69"/>
          <p:cNvSpPr txBox="1"/>
          <p:nvPr>
            <p:ph idx="1" type="subTitle"/>
          </p:nvPr>
        </p:nvSpPr>
        <p:spPr>
          <a:xfrm>
            <a:off x="335400" y="1770475"/>
            <a:ext cx="25110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Readable Syntax for Chaining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header_1" id="432" name="Google Shape;432;p69"/>
          <p:cNvSpPr txBox="1"/>
          <p:nvPr>
            <p:ph idx="4294967295" type="subTitle"/>
          </p:nvPr>
        </p:nvSpPr>
        <p:spPr>
          <a:xfrm>
            <a:off x="3230792" y="1770475"/>
            <a:ext cx="25110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Example Usage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header_2" id="433" name="Google Shape;433;p69"/>
          <p:cNvSpPr txBox="1"/>
          <p:nvPr>
            <p:ph idx="4294967295" type="subTitle"/>
          </p:nvPr>
        </p:nvSpPr>
        <p:spPr>
          <a:xfrm>
            <a:off x="6145352" y="1770475"/>
            <a:ext cx="25110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ETL Context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descr="detail_0" id="434" name="Google Shape;434;p69"/>
          <p:cNvSpPr txBox="1"/>
          <p:nvPr/>
        </p:nvSpPr>
        <p:spPr>
          <a:xfrm>
            <a:off x="345000" y="2340275"/>
            <a:ext cx="25110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For-comprehensions simplify complex data transformations by chaining map, flatMap, and filter in a clean, readable way, replacing nested calls.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detail_1" id="435" name="Google Shape;435;p69"/>
          <p:cNvSpPr txBox="1"/>
          <p:nvPr/>
        </p:nvSpPr>
        <p:spPr>
          <a:xfrm>
            <a:off x="3240383" y="2340275"/>
            <a:ext cx="25110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Using a for-comprehension, we filter a list to values greater than 15 and then transform each by dividing by 10, returning a new list.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detail_2" id="436" name="Google Shape;436;p69"/>
          <p:cNvSpPr txBox="1"/>
          <p:nvPr/>
        </p:nvSpPr>
        <p:spPr>
          <a:xfrm>
            <a:off x="6154950" y="2340275"/>
            <a:ext cx="2511000" cy="23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For-comprehensions are ideal for transforming hierarchical or filtered data flows in ETL pipelines, making code easier to maintain and understand.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descr="chapter" id="437" name="Google Shape;437;p69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Comprehensions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38" name="Google Shape;438;p69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9" name="Google Shape;4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00" y="1486025"/>
            <a:ext cx="228600" cy="228600"/>
          </a:xfrm>
          <a:prstGeom prst="rect">
            <a:avLst/>
          </a:prstGeom>
          <a:noFill/>
          <a:ln cap="flat" cmpd="sng" w="9525">
            <a:solidFill>
              <a:srgbClr val="EA612D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0" name="Google Shape;4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445" name="Google Shape;445;p70"/>
          <p:cNvSpPr txBox="1"/>
          <p:nvPr>
            <p:ph type="title"/>
          </p:nvPr>
        </p:nvSpPr>
        <p:spPr>
          <a:xfrm>
            <a:off x="345000" y="584825"/>
            <a:ext cx="8454000" cy="4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Anonymous and Lambda Functions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descr="chapter" id="446" name="Google Shape;446;p70"/>
          <p:cNvSpPr/>
          <p:nvPr/>
        </p:nvSpPr>
        <p:spPr>
          <a:xfrm>
            <a:off x="345000" y="271925"/>
            <a:ext cx="23982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Functions</a:t>
            </a:r>
            <a:endParaRPr b="1" sz="10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47" name="Google Shape;447;p70"/>
          <p:cNvCxnSpPr/>
          <p:nvPr/>
        </p:nvCxnSpPr>
        <p:spPr>
          <a:xfrm>
            <a:off x="345000" y="584825"/>
            <a:ext cx="845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header_0" id="448" name="Google Shape;448;p70"/>
          <p:cNvSpPr txBox="1"/>
          <p:nvPr>
            <p:ph idx="1" type="subTitle"/>
          </p:nvPr>
        </p:nvSpPr>
        <p:spPr>
          <a:xfrm>
            <a:off x="949675" y="1248175"/>
            <a:ext cx="1793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What are Anonymous Functions?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descr="detail_0" id="449" name="Google Shape;449;p70"/>
          <p:cNvSpPr txBox="1"/>
          <p:nvPr>
            <p:ph idx="2" type="body"/>
          </p:nvPr>
        </p:nvSpPr>
        <p:spPr>
          <a:xfrm>
            <a:off x="2743200" y="1248175"/>
            <a:ext cx="5030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Anonymous functions, also known as lambda functions, are unnamed functions defined inline without explicit names, ideal for short, simple operations.</a:t>
            </a:r>
            <a:endParaRPr sz="1200"/>
          </a:p>
        </p:txBody>
      </p:sp>
      <p:sp>
        <p:nvSpPr>
          <p:cNvPr descr="detail_1" id="450" name="Google Shape;450;p70"/>
          <p:cNvSpPr txBox="1"/>
          <p:nvPr>
            <p:ph idx="2" type="body"/>
          </p:nvPr>
        </p:nvSpPr>
        <p:spPr>
          <a:xfrm>
            <a:off x="2743200" y="2469951"/>
            <a:ext cx="5030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In Scala, lambdas are defined using syntax like x =&gt; x * x or using placeholder syntax such as _ * _ for concise expression of operations.</a:t>
            </a:r>
            <a:endParaRPr sz="1200"/>
          </a:p>
        </p:txBody>
      </p:sp>
      <p:sp>
        <p:nvSpPr>
          <p:cNvPr descr="header_1" id="451" name="Google Shape;451;p70"/>
          <p:cNvSpPr txBox="1"/>
          <p:nvPr>
            <p:ph idx="1" type="subTitle"/>
          </p:nvPr>
        </p:nvSpPr>
        <p:spPr>
          <a:xfrm>
            <a:off x="949675" y="2469951"/>
            <a:ext cx="1793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Scala Lambda Syntax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descr="detail_2" id="452" name="Google Shape;452;p70"/>
          <p:cNvSpPr txBox="1"/>
          <p:nvPr>
            <p:ph idx="2" type="body"/>
          </p:nvPr>
        </p:nvSpPr>
        <p:spPr>
          <a:xfrm>
            <a:off x="2743200" y="3691725"/>
            <a:ext cx="5030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/>
              <a:t>Widely used in Spark transformations such as .map() and .filter() for inline data transformations, enhancing readability and performance in ETL pipelines.</a:t>
            </a:r>
            <a:endParaRPr sz="1200"/>
          </a:p>
        </p:txBody>
      </p:sp>
      <p:sp>
        <p:nvSpPr>
          <p:cNvPr descr="header_1" id="453" name="Google Shape;453;p70"/>
          <p:cNvSpPr txBox="1"/>
          <p:nvPr>
            <p:ph idx="1" type="subTitle"/>
          </p:nvPr>
        </p:nvSpPr>
        <p:spPr>
          <a:xfrm>
            <a:off x="949675" y="3691725"/>
            <a:ext cx="17934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Scala Lambda Syntax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454" name="Google Shape;4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56900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" name="Google Shape;45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571750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6" name="Google Shape;45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786600"/>
            <a:ext cx="228600" cy="228600"/>
          </a:xfrm>
          <a:prstGeom prst="rect">
            <a:avLst/>
          </a:prstGeom>
          <a:noFill/>
          <a:ln cap="flat" cmpd="sng" w="9525">
            <a:solidFill>
              <a:srgbClr val="2860F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7" name="Google Shape;45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73625"/>
            <a:ext cx="91440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porate Blue">
  <a:themeElements>
    <a:clrScheme name="Custom">
      <a:dk1>
        <a:srgbClr val="000000"/>
      </a:dk1>
      <a:lt1>
        <a:srgbClr val="FFFFFF"/>
      </a:lt1>
      <a:dk2>
        <a:srgbClr val="2C247F"/>
      </a:dk2>
      <a:lt2>
        <a:srgbClr val="F5F2ED"/>
      </a:lt2>
      <a:accent1>
        <a:srgbClr val="2860F5"/>
      </a:accent1>
      <a:accent2>
        <a:srgbClr val="BBD1E8"/>
      </a:accent2>
      <a:accent3>
        <a:srgbClr val="DBCEBD"/>
      </a:accent3>
      <a:accent4>
        <a:srgbClr val="A87B2B"/>
      </a:accent4>
      <a:accent5>
        <a:srgbClr val="F3B3A6"/>
      </a:accent5>
      <a:accent6>
        <a:srgbClr val="EA612D"/>
      </a:accent6>
      <a:hlink>
        <a:srgbClr val="2860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s Default">
  <a:themeElements>
    <a:clrScheme name="Simple Light">
      <a:dk1>
        <a:srgbClr val="201C20"/>
      </a:dk1>
      <a:lt1>
        <a:srgbClr val="FFFFFF"/>
      </a:lt1>
      <a:dk2>
        <a:srgbClr val="7D7991"/>
      </a:dk2>
      <a:lt2>
        <a:srgbClr val="F0F0F0"/>
      </a:lt2>
      <a:accent1>
        <a:srgbClr val="7765E3"/>
      </a:accent1>
      <a:accent2>
        <a:srgbClr val="EF233C"/>
      </a:accent2>
      <a:accent3>
        <a:srgbClr val="A09CAB"/>
      </a:accent3>
      <a:accent4>
        <a:srgbClr val="DBD56E"/>
      </a:accent4>
      <a:accent5>
        <a:srgbClr val="7765E3"/>
      </a:accent5>
      <a:accent6>
        <a:srgbClr val="7765E3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